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56" r:id="rId2"/>
    <p:sldId id="257" r:id="rId3"/>
    <p:sldId id="280" r:id="rId4"/>
    <p:sldId id="281" r:id="rId5"/>
    <p:sldId id="282" r:id="rId6"/>
    <p:sldId id="283" r:id="rId7"/>
    <p:sldId id="284" r:id="rId8"/>
    <p:sldId id="299" r:id="rId9"/>
    <p:sldId id="297" r:id="rId10"/>
    <p:sldId id="325" r:id="rId11"/>
    <p:sldId id="305" r:id="rId12"/>
    <p:sldId id="306" r:id="rId13"/>
    <p:sldId id="307" r:id="rId14"/>
    <p:sldId id="308" r:id="rId15"/>
    <p:sldId id="335" r:id="rId16"/>
    <p:sldId id="336" r:id="rId17"/>
    <p:sldId id="337" r:id="rId18"/>
    <p:sldId id="338" r:id="rId19"/>
    <p:sldId id="339" r:id="rId20"/>
    <p:sldId id="340" r:id="rId21"/>
    <p:sldId id="341" r:id="rId22"/>
    <p:sldId id="354" r:id="rId23"/>
    <p:sldId id="345" r:id="rId24"/>
    <p:sldId id="346" r:id="rId25"/>
    <p:sldId id="347" r:id="rId26"/>
    <p:sldId id="348" r:id="rId27"/>
    <p:sldId id="349" r:id="rId28"/>
    <p:sldId id="285" r:id="rId29"/>
    <p:sldId id="328" r:id="rId30"/>
    <p:sldId id="329" r:id="rId31"/>
    <p:sldId id="351" r:id="rId32"/>
    <p:sldId id="330" r:id="rId33"/>
    <p:sldId id="331" r:id="rId34"/>
    <p:sldId id="332" r:id="rId35"/>
    <p:sldId id="333" r:id="rId36"/>
    <p:sldId id="334" r:id="rId37"/>
    <p:sldId id="286" r:id="rId38"/>
    <p:sldId id="350" r:id="rId39"/>
    <p:sldId id="353"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865" autoAdjust="0"/>
  </p:normalViewPr>
  <p:slideViewPr>
    <p:cSldViewPr snapToGrid="0" snapToObjects="1">
      <p:cViewPr>
        <p:scale>
          <a:sx n="60" d="100"/>
          <a:sy n="60" d="100"/>
        </p:scale>
        <p:origin x="1686" y="-3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591890-D8EB-9444-AC02-E98D8DD2C229}" type="datetimeFigureOut">
              <a:rPr lang="en-US" smtClean="0"/>
              <a:t>9/11/2016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26253B-DF11-C149-B940-BE8F917EE387}" type="slidenum">
              <a:rPr lang="en-US" smtClean="0"/>
              <a:t>‹#›</a:t>
            </a:fld>
            <a:endParaRPr lang="en-US"/>
          </a:p>
        </p:txBody>
      </p:sp>
    </p:spTree>
    <p:extLst>
      <p:ext uri="{BB962C8B-B14F-4D97-AF65-F5344CB8AC3E}">
        <p14:creationId xmlns:p14="http://schemas.microsoft.com/office/powerpoint/2010/main" val="22148490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Limitations of human intuition</a:t>
            </a:r>
            <a:r>
              <a:rPr lang="en-GB" baseline="0" dirty="0" smtClean="0"/>
              <a:t> – over-confidence, perceiving order in random events, gambler’s fallacy, hot-hand. All account to the </a:t>
            </a:r>
            <a:r>
              <a:rPr lang="en-GB" baseline="0" dirty="0" err="1" smtClean="0"/>
              <a:t>minunderstanding</a:t>
            </a:r>
            <a:r>
              <a:rPr lang="en-GB" baseline="0" dirty="0" smtClean="0"/>
              <a:t> of randomness and probability</a:t>
            </a:r>
            <a:endParaRPr lang="en-GB" dirty="0"/>
          </a:p>
        </p:txBody>
      </p:sp>
      <p:sp>
        <p:nvSpPr>
          <p:cNvPr id="4" name="Slide Number Placeholder 3"/>
          <p:cNvSpPr>
            <a:spLocks noGrp="1"/>
          </p:cNvSpPr>
          <p:nvPr>
            <p:ph type="sldNum" sz="quarter" idx="10"/>
          </p:nvPr>
        </p:nvSpPr>
        <p:spPr/>
        <p:txBody>
          <a:bodyPr/>
          <a:lstStyle/>
          <a:p>
            <a:fld id="{8D26253B-DF11-C149-B940-BE8F917EE387}" type="slidenum">
              <a:rPr lang="en-US" smtClean="0"/>
              <a:t>2</a:t>
            </a:fld>
            <a:endParaRPr lang="en-US"/>
          </a:p>
        </p:txBody>
      </p:sp>
    </p:spTree>
    <p:extLst>
      <p:ext uri="{BB962C8B-B14F-4D97-AF65-F5344CB8AC3E}">
        <p14:creationId xmlns:p14="http://schemas.microsoft.com/office/powerpoint/2010/main" val="466171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B7FD9D9-67EB-DE44-BA13-49D834EDAA73}" type="slidenum">
              <a:rPr lang="en-US"/>
              <a:pPr/>
              <a:t>13</a:t>
            </a:fld>
            <a:endParaRPr 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455896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6BAC1CC0-CE54-E64C-8BF8-3FF92A192037}" type="slidenum">
              <a:rPr lang="en-US"/>
              <a:pPr/>
              <a:t>14</a:t>
            </a:fld>
            <a:endParaRPr lang="en-US"/>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830469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913F06C-FF45-F24C-8478-19FD184D79B0}" type="slidenum">
              <a:rPr lang="en-US"/>
              <a:pPr/>
              <a:t>15</a:t>
            </a:fld>
            <a:endParaRPr 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dirty="0" smtClean="0">
                <a:latin typeface="Times New Roman" charset="0"/>
              </a:rPr>
              <a:t>Experiments allow us to study Cause</a:t>
            </a:r>
            <a:r>
              <a:rPr lang="en-US" baseline="0" dirty="0" smtClean="0">
                <a:latin typeface="Times New Roman" charset="0"/>
              </a:rPr>
              <a:t> and Effect</a:t>
            </a:r>
          </a:p>
          <a:p>
            <a:pPr eaLnBrk="1" hangingPunct="1"/>
            <a:endParaRPr lang="en-US" baseline="0" dirty="0" smtClean="0">
              <a:latin typeface="Times New Roman" charset="0"/>
            </a:endParaRPr>
          </a:p>
          <a:p>
            <a:pPr eaLnBrk="1" hangingPunct="1"/>
            <a:r>
              <a:rPr lang="en-US" b="1" baseline="0" dirty="0" smtClean="0">
                <a:latin typeface="Times New Roman" charset="0"/>
              </a:rPr>
              <a:t>Asked in exams. Reword better</a:t>
            </a:r>
          </a:p>
          <a:p>
            <a:pPr eaLnBrk="1" hangingPunct="1"/>
            <a:r>
              <a:rPr lang="en-US" b="1" baseline="0" dirty="0" smtClean="0">
                <a:latin typeface="Times New Roman" charset="0"/>
              </a:rPr>
              <a:t>Advantages of Experiments allow us to establish cause and effect</a:t>
            </a:r>
          </a:p>
          <a:p>
            <a:pPr eaLnBrk="1" hangingPunct="1"/>
            <a:endParaRPr lang="en-US" b="1" baseline="0" dirty="0" smtClean="0">
              <a:latin typeface="Times New Roman" charset="0"/>
            </a:endParaRPr>
          </a:p>
          <a:p>
            <a:pPr eaLnBrk="1" hangingPunct="1"/>
            <a:r>
              <a:rPr lang="en-US" b="1" baseline="0" dirty="0" smtClean="0">
                <a:latin typeface="Times New Roman" charset="0"/>
              </a:rPr>
              <a:t>Disadvantages of Experiments cost a lot of time and effort and sometimes money. Also, the experiments are artificial, thus it is hard to mimic reality. People behave differently in lab than in real-life. 3</a:t>
            </a:r>
            <a:r>
              <a:rPr lang="en-US" b="1" baseline="30000" dirty="0" smtClean="0">
                <a:latin typeface="Times New Roman" charset="0"/>
              </a:rPr>
              <a:t>rd</a:t>
            </a:r>
            <a:r>
              <a:rPr lang="en-US" b="1" baseline="0" dirty="0" smtClean="0">
                <a:latin typeface="Times New Roman" charset="0"/>
              </a:rPr>
              <a:t> disadvantage is that it is sometimes not possible to change (???) variables, like biological(gender) or ethical(exposure to pollution) </a:t>
            </a:r>
            <a:endParaRPr lang="en-US" b="1" dirty="0">
              <a:latin typeface="Times New Roman" charset="0"/>
            </a:endParaRPr>
          </a:p>
        </p:txBody>
      </p:sp>
    </p:spTree>
    <p:extLst>
      <p:ext uri="{BB962C8B-B14F-4D97-AF65-F5344CB8AC3E}">
        <p14:creationId xmlns:p14="http://schemas.microsoft.com/office/powerpoint/2010/main" val="2639513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35780448-A1EC-F945-A1A2-0902959027D3}" type="slidenum">
              <a:rPr lang="en-US"/>
              <a:pPr/>
              <a:t>16</a:t>
            </a:fld>
            <a:endParaRPr 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96830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BDF8B2A7-A582-254C-9958-8790884B7B97}" type="slidenum">
              <a:rPr lang="en-US"/>
              <a:pPr/>
              <a:t>17</a:t>
            </a:fld>
            <a:endParaRPr 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872628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98A9D82A-2BA3-DC4E-BA95-862F8ED1349B}" type="slidenum">
              <a:rPr lang="en-US"/>
              <a:pPr/>
              <a:t>18</a:t>
            </a:fld>
            <a:endParaRPr 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65096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413CB61C-C557-FE44-9935-E477A6B5C331}" type="slidenum">
              <a:rPr lang="en-US"/>
              <a:pPr/>
              <a:t>19</a:t>
            </a:fld>
            <a:endParaRPr 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082003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E695910A-2137-C543-81E0-21DA7D4B76A2}" type="slidenum">
              <a:rPr lang="en-US"/>
              <a:pPr/>
              <a:t>20</a:t>
            </a:fld>
            <a:endParaRPr 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798495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01F4C000-EB15-D642-8C25-85836C2FF8F6}" type="slidenum">
              <a:rPr lang="en-US"/>
              <a:pPr/>
              <a:t>21</a:t>
            </a:fld>
            <a:endParaRPr lang="en-US"/>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978026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A04A41F6-09AB-9643-B0B7-7078C8438090}" type="slidenum">
              <a:rPr lang="en-US"/>
              <a:pPr/>
              <a:t>22</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1512226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Observation: Pattern of behavior or a perceived relationship between variables</a:t>
            </a:r>
          </a:p>
          <a:p>
            <a:r>
              <a:rPr lang="en-US" dirty="0" smtClean="0"/>
              <a:t>Theory: Explanation derived from an organized set of observations;</a:t>
            </a:r>
            <a:r>
              <a:rPr lang="en-US" baseline="0" dirty="0" smtClean="0"/>
              <a:t> </a:t>
            </a:r>
            <a:r>
              <a:rPr lang="en-US" dirty="0" smtClean="0"/>
              <a:t>Leads to testable hypotheses</a:t>
            </a:r>
          </a:p>
          <a:p>
            <a:r>
              <a:rPr lang="en-US" dirty="0" smtClean="0"/>
              <a:t> </a:t>
            </a:r>
          </a:p>
          <a:p>
            <a:r>
              <a:rPr lang="en-US" dirty="0" smtClean="0"/>
              <a:t>Hypothesis: Predicts an outcome based on theory;</a:t>
            </a:r>
            <a:r>
              <a:rPr lang="en-US" baseline="0" dirty="0" smtClean="0"/>
              <a:t> requires operational definitions</a:t>
            </a:r>
            <a:endParaRPr lang="en-US" dirty="0" smtClean="0"/>
          </a:p>
          <a:p>
            <a:r>
              <a:rPr lang="en-US" dirty="0" smtClean="0"/>
              <a:t>Test:</a:t>
            </a:r>
            <a:r>
              <a:rPr lang="en-US" baseline="0" dirty="0" smtClean="0"/>
              <a:t> Many methodologies to choose from: Descriptive, correlational or experimental</a:t>
            </a:r>
            <a:endParaRPr lang="en-US" dirty="0" smtClean="0"/>
          </a:p>
          <a:p>
            <a:r>
              <a:rPr lang="en-US" dirty="0" smtClean="0"/>
              <a:t>Analyze</a:t>
            </a:r>
          </a:p>
          <a:p>
            <a:r>
              <a:rPr lang="en-US" dirty="0" smtClean="0"/>
              <a:t>Refine </a:t>
            </a:r>
            <a:endParaRPr lang="en-US" dirty="0"/>
          </a:p>
        </p:txBody>
      </p:sp>
      <p:sp>
        <p:nvSpPr>
          <p:cNvPr id="4" name="Slide Number Placeholder 3"/>
          <p:cNvSpPr>
            <a:spLocks noGrp="1"/>
          </p:cNvSpPr>
          <p:nvPr>
            <p:ph type="sldNum" sz="quarter" idx="10"/>
          </p:nvPr>
        </p:nvSpPr>
        <p:spPr/>
        <p:txBody>
          <a:bodyPr/>
          <a:lstStyle/>
          <a:p>
            <a:fld id="{694D2C43-930C-6F4E-8A6F-0BEEDB6309D2}" type="slidenum">
              <a:rPr lang="en-US" smtClean="0"/>
              <a:t>3</a:t>
            </a:fld>
            <a:endParaRPr lang="en-US"/>
          </a:p>
        </p:txBody>
      </p:sp>
    </p:spTree>
    <p:extLst>
      <p:ext uri="{BB962C8B-B14F-4D97-AF65-F5344CB8AC3E}">
        <p14:creationId xmlns:p14="http://schemas.microsoft.com/office/powerpoint/2010/main" val="47775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E64074EF-B0BE-DC46-A057-51E5A638CB3B}" type="slidenum">
              <a:rPr lang="en-US"/>
              <a:pPr/>
              <a:t>23</a:t>
            </a:fld>
            <a:endParaRPr lang="en-US"/>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503954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7C48F653-C6B4-984B-8DE5-C0577C885FEA}" type="slidenum">
              <a:rPr lang="en-US"/>
              <a:pPr/>
              <a:t>24</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1190857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49CEBF6C-25E6-154D-936C-6B7E5F31CD5A}" type="slidenum">
              <a:rPr lang="en-US"/>
              <a:pPr/>
              <a:t>25</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4118839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0CE8BA96-F819-1D4F-9A67-019225A2BBE0}" type="slidenum">
              <a:rPr lang="en-US"/>
              <a:pPr/>
              <a:t>26</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dirty="0" smtClean="0">
                <a:latin typeface="Times New Roman" charset="0"/>
              </a:rPr>
              <a:t>Directionality problem</a:t>
            </a:r>
          </a:p>
          <a:p>
            <a:pPr eaLnBrk="1" hangingPunct="1"/>
            <a:endParaRPr lang="en-US" dirty="0" smtClean="0">
              <a:latin typeface="Times New Roman" charset="0"/>
            </a:endParaRPr>
          </a:p>
          <a:p>
            <a:pPr eaLnBrk="1" hangingPunct="1"/>
            <a:r>
              <a:rPr lang="en-US" dirty="0" smtClean="0">
                <a:latin typeface="Times New Roman" charset="0"/>
              </a:rPr>
              <a:t>Variable</a:t>
            </a:r>
            <a:r>
              <a:rPr lang="en-US" baseline="0" dirty="0" smtClean="0">
                <a:latin typeface="Times New Roman" charset="0"/>
              </a:rPr>
              <a:t> A affects Variable B </a:t>
            </a:r>
          </a:p>
          <a:p>
            <a:pPr eaLnBrk="1" hangingPunct="1"/>
            <a:r>
              <a:rPr lang="en-US" baseline="0" dirty="0" smtClean="0">
                <a:latin typeface="Times New Roman" charset="0"/>
              </a:rPr>
              <a:t>or</a:t>
            </a:r>
          </a:p>
          <a:p>
            <a:pPr eaLnBrk="1" hangingPunct="1"/>
            <a:r>
              <a:rPr lang="en-US" dirty="0" smtClean="0">
                <a:latin typeface="Times New Roman" charset="0"/>
              </a:rPr>
              <a:t>Variable</a:t>
            </a:r>
            <a:r>
              <a:rPr lang="en-US" baseline="0" dirty="0" smtClean="0">
                <a:latin typeface="Times New Roman" charset="0"/>
              </a:rPr>
              <a:t> B affects Variable A. </a:t>
            </a:r>
          </a:p>
          <a:p>
            <a:pPr eaLnBrk="1" hangingPunct="1"/>
            <a:r>
              <a:rPr lang="en-US" baseline="0" dirty="0" smtClean="0">
                <a:latin typeface="Times New Roman" charset="0"/>
              </a:rPr>
              <a:t>But unknown Variable C is the real link</a:t>
            </a:r>
            <a:endParaRPr lang="en-US" dirty="0">
              <a:latin typeface="Times New Roman" charset="0"/>
            </a:endParaRPr>
          </a:p>
        </p:txBody>
      </p:sp>
    </p:spTree>
    <p:extLst>
      <p:ext uri="{BB962C8B-B14F-4D97-AF65-F5344CB8AC3E}">
        <p14:creationId xmlns:p14="http://schemas.microsoft.com/office/powerpoint/2010/main" val="3225573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r>
              <a:rPr lang="en-US" dirty="0">
                <a:latin typeface="Times New Roman" charset="0"/>
              </a:rPr>
              <a:t>FOOD DIARY. The findings, from one of the largest and longest running weight loss maintenance trials ever conducted…"Those who kept daily food records lost twice as much weight as those who kept no records. It seems that the simple act of writing down what you eat encourages people to consume fewer calories.</a:t>
            </a:r>
            <a:r>
              <a:rPr lang="ja-JP" altLang="en-US" dirty="0">
                <a:latin typeface="Times New Roman" charset="0"/>
              </a:rPr>
              <a:t>”</a:t>
            </a:r>
            <a:endParaRPr lang="en-US" dirty="0">
              <a:latin typeface="Times New Roman" charset="0"/>
            </a:endParaRPr>
          </a:p>
          <a:p>
            <a:endParaRPr lang="en-US" dirty="0">
              <a:latin typeface="Times New Roman" charset="0"/>
            </a:endParaRPr>
          </a:p>
          <a:p>
            <a:r>
              <a:rPr lang="en-US" dirty="0">
                <a:latin typeface="Times New Roman" charset="0"/>
              </a:rPr>
              <a:t>POT: A teen who has been depressed at some point in the past year is more than twice as likely to have used marijuana as teens who have not reported being depressed - 25 percent compared with 12 percent,… using marijuana increases the risk of developing mental disorders by 40 percent, the report said. And teens who smoke pot at least once a month over a yearlong period are three times more likely to have suicidal thoughts than nonusers, it said.</a:t>
            </a:r>
          </a:p>
          <a:p>
            <a:endParaRPr lang="en-US" dirty="0">
              <a:latin typeface="Times New Roman" charset="0"/>
            </a:endParaRPr>
          </a:p>
          <a:p>
            <a:r>
              <a:rPr lang="en-US" dirty="0">
                <a:latin typeface="Times New Roman" charset="0"/>
              </a:rPr>
              <a:t>CHURCH: Blood tests showed that regular attendees were less likely to have high levels of an immune-system protein involved in age-related diseases. Earlier studies found a correlation between religious observation and good physical health, but it </a:t>
            </a:r>
            <a:r>
              <a:rPr lang="en-US" dirty="0" err="1">
                <a:latin typeface="Times New Roman" charset="0"/>
              </a:rPr>
              <a:t>wasn</a:t>
            </a:r>
            <a:r>
              <a:rPr lang="ja-JP" altLang="en-US" dirty="0">
                <a:latin typeface="Times New Roman" charset="0"/>
              </a:rPr>
              <a:t>’</a:t>
            </a:r>
            <a:r>
              <a:rPr lang="en-US" dirty="0">
                <a:latin typeface="Times New Roman" charset="0"/>
              </a:rPr>
              <a:t>t clear if healthy individuals simply get to church regularly or if church attendance itself delays a decline in physical well-being.</a:t>
            </a:r>
          </a:p>
          <a:p>
            <a:endParaRPr lang="en-US" dirty="0">
              <a:latin typeface="Times New Roman" charset="0"/>
            </a:endParaRPr>
          </a:p>
          <a:p>
            <a:r>
              <a:rPr lang="en-US" dirty="0">
                <a:latin typeface="Times New Roman" charset="0"/>
              </a:rPr>
              <a:t>EGG</a:t>
            </a:r>
            <a:r>
              <a:rPr lang="ja-JP" altLang="en-US" dirty="0">
                <a:latin typeface="Times New Roman" charset="0"/>
              </a:rPr>
              <a:t>”</a:t>
            </a:r>
            <a:r>
              <a:rPr lang="en-US" dirty="0">
                <a:latin typeface="Times New Roman" charset="0"/>
              </a:rPr>
              <a:t> He said the study fails to take exercise or other dietary habits into account. Study participants could have consumed more salt, or they could have been on cholesterol-reducing drugs, too.</a:t>
            </a:r>
          </a:p>
          <a:p>
            <a:r>
              <a:rPr lang="ja-JP" altLang="en-US" dirty="0">
                <a:latin typeface="Times New Roman" charset="0"/>
              </a:rPr>
              <a:t>“</a:t>
            </a:r>
            <a:r>
              <a:rPr lang="en-US" dirty="0">
                <a:latin typeface="Times New Roman" charset="0"/>
              </a:rPr>
              <a:t>It may be that people who consume a lot of eggs also consume a lot of other fatty foods,</a:t>
            </a:r>
            <a:r>
              <a:rPr lang="ja-JP" altLang="en-US" dirty="0">
                <a:latin typeface="Times New Roman" charset="0"/>
              </a:rPr>
              <a:t>”</a:t>
            </a:r>
            <a:r>
              <a:rPr lang="en-US" dirty="0">
                <a:latin typeface="Times New Roman" charset="0"/>
              </a:rPr>
              <a:t> </a:t>
            </a:r>
            <a:r>
              <a:rPr lang="en-US" dirty="0" err="1">
                <a:latin typeface="Times New Roman" charset="0"/>
              </a:rPr>
              <a:t>Frid</a:t>
            </a:r>
            <a:r>
              <a:rPr lang="en-US" dirty="0">
                <a:latin typeface="Times New Roman" charset="0"/>
              </a:rPr>
              <a:t> said, adding that how the egg is prepared should also be taken into account.</a:t>
            </a:r>
          </a:p>
          <a:p>
            <a:endParaRPr lang="en-US" dirty="0">
              <a:latin typeface="Times New Roman" charset="0"/>
            </a:endParaRPr>
          </a:p>
          <a:p>
            <a:endParaRPr lang="en-US" dirty="0">
              <a:latin typeface="Times New Roman" charset="0"/>
            </a:endParaRPr>
          </a:p>
          <a:p>
            <a:r>
              <a:rPr lang="en-US" dirty="0">
                <a:latin typeface="Calibri" charset="0"/>
              </a:rPr>
              <a:t>Ask: why do we bother with them at all if it is a causal relationship that we seek? Why not just gather data that could provide a more definite answer, or otherwise just ignore correlations? The reason is pragmatism. Correlational data are usually relatively easy and inexpensive to obtain, at least in comparison to experimental data. Also, many cause-effect relationships are so subtle that we often first learn of them through correlations detected in observational data. That is, they are often useful.</a:t>
            </a:r>
            <a:endParaRPr lang="en-US" dirty="0">
              <a:latin typeface="Times New Roman" charset="0"/>
            </a:endParaRPr>
          </a:p>
        </p:txBody>
      </p:sp>
      <p:sp>
        <p:nvSpPr>
          <p:cNvPr id="14950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DCDC027C-7720-2D47-BC9A-67B1C1C8052B}" type="slidenum">
              <a:rPr lang="en-US" sz="1200"/>
              <a:pPr eaLnBrk="1" hangingPunct="1"/>
              <a:t>27</a:t>
            </a:fld>
            <a:endParaRPr lang="en-US" sz="1200"/>
          </a:p>
        </p:txBody>
      </p:sp>
    </p:spTree>
    <p:extLst>
      <p:ext uri="{BB962C8B-B14F-4D97-AF65-F5344CB8AC3E}">
        <p14:creationId xmlns:p14="http://schemas.microsoft.com/office/powerpoint/2010/main" val="2448493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r>
              <a:rPr lang="en-US" dirty="0" smtClean="0">
                <a:latin typeface="Constantia" charset="0"/>
              </a:rPr>
              <a:t>Case Studies</a:t>
            </a:r>
          </a:p>
          <a:p>
            <a:pPr marL="0" indent="0" eaLnBrk="1" hangingPunct="1">
              <a:buFont typeface="Wingdings 2" charset="0"/>
              <a:buNone/>
            </a:pPr>
            <a:r>
              <a:rPr lang="en-US" dirty="0" smtClean="0">
                <a:latin typeface="Constantia" charset="0"/>
              </a:rPr>
              <a:t>     In-depth study of an individual or small group</a:t>
            </a:r>
          </a:p>
          <a:p>
            <a:pPr marL="0" indent="0" eaLnBrk="1" hangingPunct="1">
              <a:buFont typeface="Wingdings 2" charset="0"/>
              <a:buNone/>
            </a:pPr>
            <a:r>
              <a:rPr lang="en-US" dirty="0" smtClean="0">
                <a:latin typeface="Constantia" charset="0"/>
              </a:rPr>
              <a:t>     Provides systematic observations </a:t>
            </a:r>
          </a:p>
          <a:p>
            <a:pPr marL="0" indent="0" eaLnBrk="1" hangingPunct="1">
              <a:buFont typeface="Wingdings 2" charset="0"/>
              <a:buNone/>
            </a:pPr>
            <a:r>
              <a:rPr lang="en-US" dirty="0" smtClean="0">
                <a:latin typeface="Constantia" charset="0"/>
              </a:rPr>
              <a:t>     Limited  generalizability</a:t>
            </a:r>
          </a:p>
          <a:p>
            <a:pPr marL="0" indent="0" eaLnBrk="1" hangingPunct="1">
              <a:buFont typeface="Wingdings 2" charset="0"/>
              <a:buNone/>
            </a:pPr>
            <a:r>
              <a:rPr lang="en-US" dirty="0" smtClean="0">
                <a:latin typeface="Constantia" charset="0"/>
              </a:rPr>
              <a:t>     Susceptible to researcher bias</a:t>
            </a:r>
            <a:endParaRPr lang="en-US" dirty="0" smtClean="0"/>
          </a:p>
          <a:p>
            <a:pPr marL="457200" indent="-457200">
              <a:lnSpc>
                <a:spcPts val="2000"/>
              </a:lnSpc>
              <a:spcAft>
                <a:spcPts val="1200"/>
              </a:spcAft>
              <a:buFont typeface="Wingdings" charset="0"/>
              <a:buChar char="§"/>
            </a:pPr>
            <a:r>
              <a:rPr lang="en-US" sz="1200" b="1" i="1" dirty="0" smtClean="0">
                <a:solidFill>
                  <a:srgbClr val="F8F6E3"/>
                </a:solidFill>
                <a:latin typeface="Calibri" charset="0"/>
              </a:rPr>
              <a:t>Benefit:</a:t>
            </a:r>
            <a:r>
              <a:rPr lang="en-US" sz="1200" dirty="0" smtClean="0">
                <a:solidFill>
                  <a:srgbClr val="F8F6E3"/>
                </a:solidFill>
                <a:latin typeface="Calibri" charset="0"/>
              </a:rPr>
              <a:t>  can be a source of ideas about human nature in general</a:t>
            </a:r>
          </a:p>
          <a:p>
            <a:pPr marL="457200" indent="-457200">
              <a:lnSpc>
                <a:spcPts val="2000"/>
              </a:lnSpc>
              <a:spcAft>
                <a:spcPts val="1200"/>
              </a:spcAft>
              <a:buFont typeface="Wingdings" charset="0"/>
              <a:buChar char="§"/>
            </a:pPr>
            <a:r>
              <a:rPr lang="en-US" sz="1200" b="1" i="1" dirty="0" smtClean="0">
                <a:solidFill>
                  <a:srgbClr val="F8F6E3"/>
                </a:solidFill>
                <a:latin typeface="Calibri" charset="0"/>
              </a:rPr>
              <a:t>Example:</a:t>
            </a:r>
            <a:r>
              <a:rPr lang="en-US" sz="1200" dirty="0" smtClean="0">
                <a:solidFill>
                  <a:srgbClr val="F8F6E3"/>
                </a:solidFill>
                <a:latin typeface="Calibri" charset="0"/>
              </a:rPr>
              <a:t>  cases of brain damage have suggested the function of different parts        of the brain (e.g. Phineas Gage)</a:t>
            </a:r>
          </a:p>
          <a:p>
            <a:pPr marL="457200" indent="-457200">
              <a:lnSpc>
                <a:spcPts val="2000"/>
              </a:lnSpc>
              <a:spcAft>
                <a:spcPts val="1200"/>
              </a:spcAft>
              <a:buFont typeface="Wingdings" charset="0"/>
              <a:buChar char="§"/>
            </a:pPr>
            <a:r>
              <a:rPr lang="en-US" sz="1200" b="1" i="1" dirty="0" smtClean="0">
                <a:solidFill>
                  <a:srgbClr val="F8F6E3"/>
                </a:solidFill>
                <a:latin typeface="Calibri" charset="0"/>
              </a:rPr>
              <a:t>Danger:</a:t>
            </a:r>
            <a:r>
              <a:rPr lang="en-US" sz="1200" dirty="0" smtClean="0">
                <a:solidFill>
                  <a:srgbClr val="F8F6E3"/>
                </a:solidFill>
                <a:latin typeface="Calibri" charset="0"/>
              </a:rPr>
              <a:t>  overgeneralization from one example; </a:t>
            </a:r>
            <a:r>
              <a:rPr lang="ja-JP" altLang="en-US" sz="1200" dirty="0" smtClean="0">
                <a:solidFill>
                  <a:srgbClr val="F8F6E3"/>
                </a:solidFill>
                <a:latin typeface="Calibri" charset="0"/>
              </a:rPr>
              <a:t>“</a:t>
            </a:r>
            <a:r>
              <a:rPr lang="en-US" sz="1200" dirty="0" smtClean="0">
                <a:solidFill>
                  <a:srgbClr val="F8F6E3"/>
                </a:solidFill>
                <a:latin typeface="Calibri" charset="0"/>
              </a:rPr>
              <a:t>he got better after tapping his head so tapping must be the key to health!</a:t>
            </a:r>
            <a:r>
              <a:rPr lang="ja-JP" altLang="en-US" sz="1200" dirty="0" smtClean="0">
                <a:solidFill>
                  <a:srgbClr val="F8F6E3"/>
                </a:solidFill>
                <a:latin typeface="Calibri" charset="0"/>
              </a:rPr>
              <a:t>”</a:t>
            </a:r>
            <a:endParaRPr lang="en-US" sz="1200" dirty="0" smtClean="0">
              <a:solidFill>
                <a:srgbClr val="F8F6E3"/>
              </a:solidFill>
              <a:latin typeface="Calibri" charset="0"/>
            </a:endParaRPr>
          </a:p>
          <a:p>
            <a:pPr marL="0" indent="0">
              <a:lnSpc>
                <a:spcPts val="2400"/>
              </a:lnSpc>
              <a:spcAft>
                <a:spcPts val="1200"/>
              </a:spcAft>
              <a:buClr>
                <a:schemeClr val="bg1"/>
              </a:buClr>
              <a:buFont typeface="Wingdings" charset="0"/>
              <a:buNone/>
            </a:pPr>
            <a:endParaRPr lang="en-US" sz="1200" b="0" dirty="0" smtClean="0">
              <a:solidFill>
                <a:schemeClr val="tx1"/>
              </a:solidFill>
              <a:latin typeface="+mn-lt"/>
            </a:endParaRPr>
          </a:p>
          <a:p>
            <a:pPr marL="0" indent="0">
              <a:lnSpc>
                <a:spcPts val="2400"/>
              </a:lnSpc>
              <a:spcAft>
                <a:spcPts val="1200"/>
              </a:spcAft>
              <a:buClr>
                <a:schemeClr val="bg1"/>
              </a:buClr>
              <a:buFont typeface="Wingdings" charset="0"/>
              <a:buNone/>
            </a:pPr>
            <a:endParaRPr lang="en-US" sz="1200" b="0" dirty="0" smtClean="0">
              <a:solidFill>
                <a:schemeClr val="tx1"/>
              </a:solidFill>
              <a:latin typeface="+mn-lt"/>
            </a:endParaRPr>
          </a:p>
          <a:p>
            <a:pPr marL="0" indent="0">
              <a:lnSpc>
                <a:spcPts val="2400"/>
              </a:lnSpc>
              <a:spcAft>
                <a:spcPts val="1200"/>
              </a:spcAft>
              <a:buClr>
                <a:schemeClr val="bg1"/>
              </a:buClr>
              <a:buFont typeface="Wingdings" charset="0"/>
              <a:buNone/>
            </a:pPr>
            <a:r>
              <a:rPr lang="en-US" sz="1200" b="0" dirty="0" smtClean="0">
                <a:solidFill>
                  <a:schemeClr val="tx1"/>
                </a:solidFill>
                <a:latin typeface="+mn-lt"/>
              </a:rPr>
              <a:t>Naturalistic</a:t>
            </a:r>
            <a:r>
              <a:rPr lang="en-US" sz="1200" b="0" baseline="0" dirty="0" smtClean="0">
                <a:solidFill>
                  <a:schemeClr val="tx1"/>
                </a:solidFill>
                <a:latin typeface="+mn-lt"/>
              </a:rPr>
              <a:t> Observation </a:t>
            </a:r>
          </a:p>
          <a:p>
            <a:pPr marL="0" indent="0">
              <a:lnSpc>
                <a:spcPts val="2400"/>
              </a:lnSpc>
              <a:spcAft>
                <a:spcPts val="1200"/>
              </a:spcAft>
              <a:buClr>
                <a:schemeClr val="bg1"/>
              </a:buClr>
              <a:buFont typeface="Wingdings" charset="0"/>
              <a:buNone/>
            </a:pPr>
            <a:r>
              <a:rPr lang="en-US" sz="1200" b="1" dirty="0" smtClean="0">
                <a:solidFill>
                  <a:srgbClr val="FAC090"/>
                </a:solidFill>
                <a:latin typeface="Calibri" charset="0"/>
              </a:rPr>
              <a:t>Observing </a:t>
            </a:r>
            <a:r>
              <a:rPr lang="ja-JP" altLang="en-US" sz="1200" b="1" dirty="0" smtClean="0">
                <a:solidFill>
                  <a:srgbClr val="FAC090"/>
                </a:solidFill>
                <a:latin typeface="Calibri" charset="0"/>
              </a:rPr>
              <a:t>“</a:t>
            </a:r>
            <a:r>
              <a:rPr lang="en-US" sz="1200" b="1" dirty="0" smtClean="0">
                <a:solidFill>
                  <a:srgbClr val="FAC090"/>
                </a:solidFill>
                <a:latin typeface="Calibri" charset="0"/>
              </a:rPr>
              <a:t>natural</a:t>
            </a:r>
            <a:r>
              <a:rPr lang="ja-JP" altLang="en-US" sz="1200" b="1" dirty="0" smtClean="0">
                <a:solidFill>
                  <a:srgbClr val="FAC090"/>
                </a:solidFill>
                <a:latin typeface="Calibri" charset="0"/>
              </a:rPr>
              <a:t>”</a:t>
            </a:r>
            <a:r>
              <a:rPr lang="en-US" sz="1200" b="1" dirty="0" smtClean="0">
                <a:solidFill>
                  <a:srgbClr val="FAC090"/>
                </a:solidFill>
                <a:latin typeface="Calibri" charset="0"/>
              </a:rPr>
              <a:t> behavior </a:t>
            </a:r>
            <a:r>
              <a:rPr lang="en-US" sz="1200" dirty="0" smtClean="0">
                <a:solidFill>
                  <a:srgbClr val="F8F6E3"/>
                </a:solidFill>
                <a:latin typeface="Calibri" charset="0"/>
              </a:rPr>
              <a:t>means </a:t>
            </a:r>
            <a:r>
              <a:rPr lang="en-US" sz="1200" i="1" dirty="0" smtClean="0">
                <a:solidFill>
                  <a:srgbClr val="F8F6E3"/>
                </a:solidFill>
                <a:latin typeface="Calibri" charset="0"/>
              </a:rPr>
              <a:t>just watching (and taking notes), and not trying to change anything</a:t>
            </a:r>
            <a:r>
              <a:rPr lang="en-US" sz="1200" dirty="0" smtClean="0">
                <a:solidFill>
                  <a:srgbClr val="F8F6E3"/>
                </a:solidFill>
                <a:latin typeface="Calibri" charset="0"/>
              </a:rPr>
              <a:t>.</a:t>
            </a:r>
          </a:p>
          <a:p>
            <a:pPr marL="457200" indent="-457200">
              <a:lnSpc>
                <a:spcPts val="2400"/>
              </a:lnSpc>
              <a:spcAft>
                <a:spcPts val="1200"/>
              </a:spcAft>
              <a:buFont typeface="Wingdings" charset="0"/>
              <a:buChar char="§"/>
            </a:pPr>
            <a:r>
              <a:rPr lang="en-US" sz="1200" dirty="0" smtClean="0">
                <a:solidFill>
                  <a:srgbClr val="F8F6E3"/>
                </a:solidFill>
                <a:latin typeface="Calibri" charset="0"/>
              </a:rPr>
              <a:t>This method can be used to study more than one individual,  and to find truths that apply to a broader population.</a:t>
            </a:r>
          </a:p>
          <a:p>
            <a:pPr marL="0" indent="0">
              <a:lnSpc>
                <a:spcPts val="2400"/>
              </a:lnSpc>
              <a:spcAft>
                <a:spcPts val="1200"/>
              </a:spcAft>
              <a:buFont typeface="Wingdings" charset="0"/>
              <a:buNone/>
            </a:pPr>
            <a:endParaRPr lang="en-US" sz="1200" dirty="0" smtClean="0">
              <a:solidFill>
                <a:srgbClr val="F8F6E3"/>
              </a:solidFill>
              <a:latin typeface="Calibri" charset="0"/>
            </a:endParaRPr>
          </a:p>
          <a:p>
            <a:pPr marL="0" indent="0">
              <a:lnSpc>
                <a:spcPts val="2400"/>
              </a:lnSpc>
              <a:spcAft>
                <a:spcPts val="1200"/>
              </a:spcAft>
              <a:buFont typeface="Wingdings" charset="0"/>
              <a:buNone/>
            </a:pPr>
            <a:r>
              <a:rPr lang="en-US" sz="1200" dirty="0" smtClean="0">
                <a:solidFill>
                  <a:srgbClr val="F8F6E3"/>
                </a:solidFill>
                <a:latin typeface="Calibri" charset="0"/>
              </a:rPr>
              <a:t>Survey:</a:t>
            </a:r>
            <a:r>
              <a:rPr lang="en-US" sz="1200" baseline="0" dirty="0" smtClean="0">
                <a:solidFill>
                  <a:srgbClr val="F8F6E3"/>
                </a:solidFill>
                <a:latin typeface="Calibri" charset="0"/>
              </a:rPr>
              <a:t> </a:t>
            </a:r>
          </a:p>
          <a:p>
            <a:pPr eaLnBrk="1" hangingPunct="1">
              <a:buFontTx/>
              <a:buNone/>
            </a:pPr>
            <a:r>
              <a:rPr lang="en-US" dirty="0" smtClean="0">
                <a:latin typeface="Constantia" charset="0"/>
              </a:rPr>
              <a:t>Large sample size possible</a:t>
            </a:r>
          </a:p>
          <a:p>
            <a:pPr eaLnBrk="1" hangingPunct="1">
              <a:buFontTx/>
              <a:buNone/>
            </a:pPr>
            <a:r>
              <a:rPr lang="en-US" dirty="0" smtClean="0">
                <a:latin typeface="Constantia" charset="0"/>
              </a:rPr>
              <a:t>     Often based on questionnaires and interviews </a:t>
            </a:r>
          </a:p>
          <a:p>
            <a:pPr fontAlgn="auto">
              <a:lnSpc>
                <a:spcPts val="2000"/>
              </a:lnSpc>
              <a:spcBef>
                <a:spcPts val="0"/>
              </a:spcBef>
              <a:spcAft>
                <a:spcPts val="0"/>
              </a:spcAft>
              <a:defRPr/>
            </a:pPr>
            <a:r>
              <a:rPr lang="en-US" sz="1200" b="1" kern="1200" dirty="0" smtClean="0">
                <a:solidFill>
                  <a:srgbClr val="F8F6E3"/>
                </a:solidFill>
                <a:latin typeface="+mn-lt"/>
                <a:ea typeface="+mn-ea"/>
                <a:cs typeface="+mn-cs"/>
              </a:rPr>
              <a:t>Wording effects</a:t>
            </a:r>
          </a:p>
          <a:p>
            <a:pPr fontAlgn="auto">
              <a:lnSpc>
                <a:spcPts val="2000"/>
              </a:lnSpc>
              <a:spcBef>
                <a:spcPts val="0"/>
              </a:spcBef>
              <a:spcAft>
                <a:spcPts val="0"/>
              </a:spcAft>
              <a:defRPr/>
            </a:pPr>
            <a:r>
              <a:rPr lang="en-US" sz="1200" kern="1200" dirty="0" smtClean="0">
                <a:solidFill>
                  <a:srgbClr val="F8F6E3"/>
                </a:solidFill>
                <a:latin typeface="+mn-lt"/>
                <a:ea typeface="+mn-ea"/>
                <a:cs typeface="+mn-cs"/>
              </a:rPr>
              <a:t>the results you get from a survey can be changed by your word selection.  </a:t>
            </a:r>
          </a:p>
          <a:p>
            <a:pPr fontAlgn="auto">
              <a:lnSpc>
                <a:spcPts val="2000"/>
              </a:lnSpc>
              <a:spcBef>
                <a:spcPts val="0"/>
              </a:spcBef>
              <a:spcAft>
                <a:spcPts val="0"/>
              </a:spcAft>
              <a:defRPr/>
            </a:pPr>
            <a:endParaRPr lang="en-US" sz="1200" kern="1200" dirty="0" smtClean="0">
              <a:solidFill>
                <a:srgbClr val="F8F6E3"/>
              </a:solidFill>
              <a:latin typeface="+mn-lt"/>
              <a:ea typeface="+mn-ea"/>
              <a:cs typeface="+mn-cs"/>
            </a:endParaRPr>
          </a:p>
          <a:p>
            <a:pPr fontAlgn="auto">
              <a:lnSpc>
                <a:spcPts val="2000"/>
              </a:lnSpc>
              <a:spcBef>
                <a:spcPts val="0"/>
              </a:spcBef>
              <a:spcAft>
                <a:spcPts val="0"/>
              </a:spcAft>
              <a:defRPr/>
            </a:pPr>
            <a:r>
              <a:rPr lang="en-US" sz="1200" b="1" kern="1200" dirty="0" smtClean="0">
                <a:solidFill>
                  <a:schemeClr val="accent6">
                    <a:lumMod val="60000"/>
                    <a:lumOff val="40000"/>
                  </a:schemeClr>
                </a:solidFill>
                <a:latin typeface="+mn-lt"/>
                <a:ea typeface="+mn-ea"/>
                <a:cs typeface="+mn-cs"/>
              </a:rPr>
              <a:t>Example:</a:t>
            </a:r>
            <a:endParaRPr lang="en-US" sz="1200" kern="1200" dirty="0" smtClean="0">
              <a:solidFill>
                <a:srgbClr val="F8F6E3"/>
              </a:solidFill>
              <a:latin typeface="+mn-lt"/>
              <a:ea typeface="+mn-ea"/>
              <a:cs typeface="+mn-cs"/>
            </a:endParaRPr>
          </a:p>
          <a:p>
            <a:pPr fontAlgn="auto">
              <a:lnSpc>
                <a:spcPts val="2000"/>
              </a:lnSpc>
              <a:spcBef>
                <a:spcPts val="0"/>
              </a:spcBef>
              <a:spcAft>
                <a:spcPts val="0"/>
              </a:spcAft>
              <a:defRPr/>
            </a:pPr>
            <a:r>
              <a:rPr lang="en-US" sz="1200" b="1" i="1" kern="1200" dirty="0" smtClean="0">
                <a:solidFill>
                  <a:srgbClr val="F8F6E3"/>
                </a:solidFill>
                <a:latin typeface="+mn-lt"/>
                <a:ea typeface="+mn-ea"/>
                <a:cs typeface="Arial" pitchFamily="34" charset="0"/>
              </a:rPr>
              <a:t>Q: Do you have motivation to study hard for this course?</a:t>
            </a:r>
          </a:p>
          <a:p>
            <a:pPr fontAlgn="auto">
              <a:lnSpc>
                <a:spcPts val="2000"/>
              </a:lnSpc>
              <a:spcBef>
                <a:spcPts val="0"/>
              </a:spcBef>
              <a:spcAft>
                <a:spcPts val="0"/>
              </a:spcAft>
              <a:defRPr/>
            </a:pPr>
            <a:r>
              <a:rPr lang="en-US" sz="1200" b="1" i="1" kern="1200" dirty="0" smtClean="0">
                <a:solidFill>
                  <a:srgbClr val="F8F6E3"/>
                </a:solidFill>
                <a:latin typeface="+mn-lt"/>
                <a:ea typeface="+mn-ea"/>
                <a:cs typeface="Arial" pitchFamily="34" charset="0"/>
              </a:rPr>
              <a:t>Q: Do you feel a desire to study hard for this course?</a:t>
            </a:r>
          </a:p>
          <a:p>
            <a:pPr marL="0" indent="0">
              <a:lnSpc>
                <a:spcPts val="2400"/>
              </a:lnSpc>
              <a:spcAft>
                <a:spcPts val="1200"/>
              </a:spcAft>
              <a:buFont typeface="Wingdings" charset="0"/>
              <a:buNone/>
            </a:pPr>
            <a:endParaRPr lang="en-US" sz="1200" dirty="0" smtClean="0">
              <a:solidFill>
                <a:srgbClr val="F8F6E3"/>
              </a:solidFill>
              <a:latin typeface="Calibri" charset="0"/>
            </a:endParaRPr>
          </a:p>
          <a:p>
            <a:endParaRPr lang="en-US" dirty="0"/>
          </a:p>
        </p:txBody>
      </p:sp>
      <p:sp>
        <p:nvSpPr>
          <p:cNvPr id="4" name="Slide Number Placeholder 3"/>
          <p:cNvSpPr>
            <a:spLocks noGrp="1"/>
          </p:cNvSpPr>
          <p:nvPr>
            <p:ph type="sldNum" sz="quarter" idx="10"/>
          </p:nvPr>
        </p:nvSpPr>
        <p:spPr/>
        <p:txBody>
          <a:bodyPr/>
          <a:lstStyle/>
          <a:p>
            <a:fld id="{694D2C43-930C-6F4E-8A6F-0BEEDB6309D2}" type="slidenum">
              <a:rPr lang="en-US" smtClean="0"/>
              <a:t>28</a:t>
            </a:fld>
            <a:endParaRPr lang="en-US"/>
          </a:p>
        </p:txBody>
      </p:sp>
    </p:spTree>
    <p:extLst>
      <p:ext uri="{BB962C8B-B14F-4D97-AF65-F5344CB8AC3E}">
        <p14:creationId xmlns:p14="http://schemas.microsoft.com/office/powerpoint/2010/main" val="1282663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AFB3008F-24F4-F540-976F-452046761A5D}" type="slidenum">
              <a:rPr lang="en-US"/>
              <a:pPr/>
              <a:t>29</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274563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31E92DDB-DEFF-A748-AF89-02B7B2AA71E2}" type="slidenum">
              <a:rPr lang="en-US"/>
              <a:pPr/>
              <a:t>30</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731166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31E92DDB-DEFF-A748-AF89-02B7B2AA71E2}" type="slidenum">
              <a:rPr lang="en-US"/>
              <a:pPr/>
              <a:t>31</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dirty="0" smtClean="0">
                <a:latin typeface="Times New Roman" charset="0"/>
              </a:rPr>
              <a:t>1</a:t>
            </a:r>
            <a:r>
              <a:rPr lang="en-US" baseline="30000" dirty="0" smtClean="0">
                <a:latin typeface="Times New Roman" charset="0"/>
              </a:rPr>
              <a:t>st</a:t>
            </a:r>
            <a:r>
              <a:rPr lang="en-US" dirty="0" smtClean="0">
                <a:latin typeface="Times New Roman" charset="0"/>
              </a:rPr>
              <a:t> guy. Guy with rod through eye. Personality change</a:t>
            </a:r>
          </a:p>
          <a:p>
            <a:pPr eaLnBrk="1" hangingPunct="1"/>
            <a:r>
              <a:rPr lang="en-US" dirty="0" smtClean="0">
                <a:latin typeface="Times New Roman" charset="0"/>
              </a:rPr>
              <a:t>2</a:t>
            </a:r>
            <a:r>
              <a:rPr lang="en-US" baseline="30000" dirty="0" smtClean="0">
                <a:latin typeface="Times New Roman" charset="0"/>
              </a:rPr>
              <a:t>nd</a:t>
            </a:r>
            <a:r>
              <a:rPr lang="en-US" dirty="0" smtClean="0">
                <a:latin typeface="Times New Roman" charset="0"/>
              </a:rPr>
              <a:t> guy. Henry </a:t>
            </a:r>
            <a:r>
              <a:rPr lang="en-US" dirty="0" err="1" smtClean="0">
                <a:latin typeface="Times New Roman" charset="0"/>
              </a:rPr>
              <a:t>Molasim</a:t>
            </a:r>
            <a:r>
              <a:rPr lang="en-US" dirty="0" smtClean="0">
                <a:latin typeface="Times New Roman" charset="0"/>
              </a:rPr>
              <a:t>? Removed his “memories”. Inability</a:t>
            </a:r>
            <a:r>
              <a:rPr lang="en-US" baseline="0" dirty="0" smtClean="0">
                <a:latin typeface="Times New Roman" charset="0"/>
              </a:rPr>
              <a:t> to form new memories</a:t>
            </a:r>
          </a:p>
          <a:p>
            <a:pPr eaLnBrk="1" hangingPunct="1"/>
            <a:r>
              <a:rPr lang="en-US" baseline="0" dirty="0" smtClean="0">
                <a:latin typeface="Times New Roman" charset="0"/>
              </a:rPr>
              <a:t>Girl. Genie. Effects of deprivation</a:t>
            </a:r>
            <a:endParaRPr lang="en-US" dirty="0">
              <a:latin typeface="Times New Roman" charset="0"/>
            </a:endParaRPr>
          </a:p>
        </p:txBody>
      </p:sp>
    </p:spTree>
    <p:extLst>
      <p:ext uri="{BB962C8B-B14F-4D97-AF65-F5344CB8AC3E}">
        <p14:creationId xmlns:p14="http://schemas.microsoft.com/office/powerpoint/2010/main" val="2464342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82A521B9-7678-5D45-9BA7-2E474E24B2C5}" type="slidenum">
              <a:rPr lang="en-US"/>
              <a:pPr/>
              <a:t>32</a:t>
            </a:fld>
            <a:endParaRPr 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1328161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will be “eating chocolate” — what chocolate? Any sugary snack? How much? Before or during the task? </a:t>
            </a:r>
          </a:p>
          <a:p>
            <a:endParaRPr lang="en-US" baseline="0" dirty="0" smtClean="0"/>
          </a:p>
          <a:p>
            <a:r>
              <a:rPr lang="en-US" baseline="0" dirty="0" smtClean="0"/>
              <a:t>What is cognitive performance? — Concentration and attention? Memory for a list of words? How fast I can complete a Sudoku puzzle? </a:t>
            </a:r>
          </a:p>
          <a:p>
            <a:endParaRPr lang="en-US" baseline="0" dirty="0" smtClean="0"/>
          </a:p>
          <a:p>
            <a:r>
              <a:rPr lang="en-US" baseline="0" dirty="0" smtClean="0"/>
              <a:t>A good hypothesis requires a good operational definition. That allows replication -  allows us to value the effectiveness of the research when other researchers replicate</a:t>
            </a:r>
            <a:endParaRPr lang="en-US" dirty="0"/>
          </a:p>
        </p:txBody>
      </p:sp>
      <p:sp>
        <p:nvSpPr>
          <p:cNvPr id="4" name="Slide Number Placeholder 3"/>
          <p:cNvSpPr>
            <a:spLocks noGrp="1"/>
          </p:cNvSpPr>
          <p:nvPr>
            <p:ph type="sldNum" sz="quarter" idx="10"/>
          </p:nvPr>
        </p:nvSpPr>
        <p:spPr/>
        <p:txBody>
          <a:bodyPr/>
          <a:lstStyle/>
          <a:p>
            <a:fld id="{694D2C43-930C-6F4E-8A6F-0BEEDB6309D2}" type="slidenum">
              <a:rPr lang="en-US" smtClean="0"/>
              <a:t>6</a:t>
            </a:fld>
            <a:endParaRPr lang="en-US"/>
          </a:p>
        </p:txBody>
      </p:sp>
    </p:spTree>
    <p:extLst>
      <p:ext uri="{BB962C8B-B14F-4D97-AF65-F5344CB8AC3E}">
        <p14:creationId xmlns:p14="http://schemas.microsoft.com/office/powerpoint/2010/main" val="4276022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994B8014-5EBF-A744-860D-43D2CEEC9D31}" type="slidenum">
              <a:rPr lang="en-US"/>
              <a:pPr/>
              <a:t>33</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737287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881F9566-A8D8-D64E-8619-69A7B5A8CFB9}" type="slidenum">
              <a:rPr lang="en-US"/>
              <a:pPr/>
              <a:t>34</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1658064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28BA5973-B036-7E43-8B79-4EEDF00929F5}" type="slidenum">
              <a:rPr lang="en-US"/>
              <a:pPr/>
              <a:t>35</a:t>
            </a:fld>
            <a:endParaRPr lang="en-US"/>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96067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FB4527A1-133B-A046-8D21-E4CBDFAC5477}" type="slidenum">
              <a:rPr lang="en-US"/>
              <a:pPr/>
              <a:t>36</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8214780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a:latin typeface="Calibri" charset="0"/>
              </a:rPr>
              <a:t>Optional: Click for 3 fictional examples.</a:t>
            </a:r>
          </a:p>
        </p:txBody>
      </p:sp>
      <p:sp>
        <p:nvSpPr>
          <p:cNvPr id="66564" name="Slide Number Placeholder 3"/>
          <p:cNvSpPr>
            <a:spLocks noGrp="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B02B5B6C-09D9-3749-8657-6DDFA48258E0}" type="slidenum">
              <a:rPr lang="en-US">
                <a:latin typeface="Calibri" charset="0"/>
              </a:rPr>
              <a:pPr eaLnBrk="1" hangingPunct="1"/>
              <a:t>37</a:t>
            </a:fld>
            <a:endParaRPr lang="en-US">
              <a:latin typeface="Calibri" charset="0"/>
            </a:endParaRPr>
          </a:p>
        </p:txBody>
      </p:sp>
    </p:spTree>
    <p:extLst>
      <p:ext uri="{BB962C8B-B14F-4D97-AF65-F5344CB8AC3E}">
        <p14:creationId xmlns:p14="http://schemas.microsoft.com/office/powerpoint/2010/main" val="2110054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88A7463A-9D24-BE43-8D21-04D9CFF34CF1}" type="slidenum">
              <a:rPr lang="en-US"/>
              <a:pPr/>
              <a:t>38</a:t>
            </a:fld>
            <a:endParaRPr lang="en-US"/>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592693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Descriptive and correlational</a:t>
            </a:r>
            <a:r>
              <a:rPr lang="en-US" baseline="0" dirty="0" smtClean="0"/>
              <a:t>: </a:t>
            </a:r>
            <a:r>
              <a:rPr lang="en-US" dirty="0" smtClean="0">
                <a:latin typeface="Constantia" charset="0"/>
              </a:rPr>
              <a:t>Looks at patterns of behavior across conditions</a:t>
            </a:r>
          </a:p>
          <a:p>
            <a:pPr eaLnBrk="1" hangingPunct="1"/>
            <a:r>
              <a:rPr lang="en-US" dirty="0" smtClean="0">
                <a:latin typeface="Constantia" charset="0"/>
              </a:rPr>
              <a:t>Links variables which show consistent patterns or relationships</a:t>
            </a:r>
          </a:p>
          <a:p>
            <a:endParaRPr lang="en-US" dirty="0"/>
          </a:p>
        </p:txBody>
      </p:sp>
      <p:sp>
        <p:nvSpPr>
          <p:cNvPr id="4" name="Slide Number Placeholder 3"/>
          <p:cNvSpPr>
            <a:spLocks noGrp="1"/>
          </p:cNvSpPr>
          <p:nvPr>
            <p:ph type="sldNum" sz="quarter" idx="10"/>
          </p:nvPr>
        </p:nvSpPr>
        <p:spPr/>
        <p:txBody>
          <a:bodyPr/>
          <a:lstStyle/>
          <a:p>
            <a:fld id="{B94D1ABA-4315-3E49-BB8E-35451171C275}" type="slidenum">
              <a:rPr lang="en-US" smtClean="0"/>
              <a:t>7</a:t>
            </a:fld>
            <a:endParaRPr lang="en-US"/>
          </a:p>
        </p:txBody>
      </p:sp>
    </p:spTree>
    <p:extLst>
      <p:ext uri="{BB962C8B-B14F-4D97-AF65-F5344CB8AC3E}">
        <p14:creationId xmlns:p14="http://schemas.microsoft.com/office/powerpoint/2010/main" val="3994992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CE2E8429-E4C4-CB40-984C-0DBE579405F1}" type="slidenum">
              <a:rPr lang="en-US"/>
              <a:pPr/>
              <a:t>8</a:t>
            </a:fld>
            <a:endParaRPr 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979750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latin typeface="Calibri" charset="0"/>
              </a:rPr>
              <a:t>Principle:  try not to let the confounding variables vary!  </a:t>
            </a:r>
          </a:p>
          <a:p>
            <a:pPr eaLnBrk="1" hangingPunct="1">
              <a:spcBef>
                <a:spcPct val="0"/>
              </a:spcBef>
            </a:pPr>
            <a:r>
              <a:rPr lang="en-US" dirty="0" smtClean="0">
                <a:latin typeface="Calibri" charset="0"/>
              </a:rPr>
              <a:t>How to prevent the confounding variables from varying in the ice cream example: you could do all your data collection only on days in which the high temperature is 70 degrees (but why 70 degrees? why not 60 or 80 degrees? Or make the temperature a third variable? But then what about humidity?).</a:t>
            </a:r>
          </a:p>
          <a:p>
            <a:pPr eaLnBrk="1" hangingPunct="1">
              <a:spcBef>
                <a:spcPct val="0"/>
              </a:spcBef>
            </a:pPr>
            <a:endParaRPr lang="en-US" dirty="0" smtClean="0">
              <a:latin typeface="Calibri" charset="0"/>
            </a:endParaRPr>
          </a:p>
          <a:p>
            <a:endParaRPr lang="en-US" dirty="0"/>
          </a:p>
        </p:txBody>
      </p:sp>
      <p:sp>
        <p:nvSpPr>
          <p:cNvPr id="4" name="Slide Number Placeholder 3"/>
          <p:cNvSpPr>
            <a:spLocks noGrp="1"/>
          </p:cNvSpPr>
          <p:nvPr>
            <p:ph type="sldNum" sz="quarter" idx="10"/>
          </p:nvPr>
        </p:nvSpPr>
        <p:spPr/>
        <p:txBody>
          <a:bodyPr/>
          <a:lstStyle/>
          <a:p>
            <a:fld id="{694D2C43-930C-6F4E-8A6F-0BEEDB6309D2}" type="slidenum">
              <a:rPr lang="en-US" smtClean="0"/>
              <a:t>9</a:t>
            </a:fld>
            <a:endParaRPr lang="en-US"/>
          </a:p>
        </p:txBody>
      </p:sp>
    </p:spTree>
    <p:extLst>
      <p:ext uri="{BB962C8B-B14F-4D97-AF65-F5344CB8AC3E}">
        <p14:creationId xmlns:p14="http://schemas.microsoft.com/office/powerpoint/2010/main" val="1851621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counter, can use random assignment</a:t>
            </a:r>
            <a:endParaRPr lang="en-GB" dirty="0"/>
          </a:p>
        </p:txBody>
      </p:sp>
      <p:sp>
        <p:nvSpPr>
          <p:cNvPr id="4" name="Slide Number Placeholder 3"/>
          <p:cNvSpPr>
            <a:spLocks noGrp="1"/>
          </p:cNvSpPr>
          <p:nvPr>
            <p:ph type="sldNum" sz="quarter" idx="10"/>
          </p:nvPr>
        </p:nvSpPr>
        <p:spPr/>
        <p:txBody>
          <a:bodyPr/>
          <a:lstStyle/>
          <a:p>
            <a:fld id="{8D26253B-DF11-C149-B940-BE8F917EE387}" type="slidenum">
              <a:rPr lang="en-US" smtClean="0"/>
              <a:t>10</a:t>
            </a:fld>
            <a:endParaRPr lang="en-US"/>
          </a:p>
        </p:txBody>
      </p:sp>
    </p:spTree>
    <p:extLst>
      <p:ext uri="{BB962C8B-B14F-4D97-AF65-F5344CB8AC3E}">
        <p14:creationId xmlns:p14="http://schemas.microsoft.com/office/powerpoint/2010/main" val="2949244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BA9D09E7-7BEA-DD46-995F-702E04808380}" type="slidenum">
              <a:rPr lang="en-US"/>
              <a:pPr/>
              <a:t>11</a:t>
            </a:fld>
            <a:endParaRPr 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858567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38AC56AD-784D-5843-A302-046085AD8E4F}" type="slidenum">
              <a:rPr lang="en-US"/>
              <a:pPr/>
              <a:t>12</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264895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60A956C-D091-F94C-812C-40B1669EA084}"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3EAFE1-FE4E-AB4F-8310-8D2DBE607FAE}"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0A956C-D091-F94C-812C-40B1669EA084}"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3EAFE1-FE4E-AB4F-8310-8D2DBE607FA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0A956C-D091-F94C-812C-40B1669EA084}"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3EAFE1-FE4E-AB4F-8310-8D2DBE607FA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0A956C-D091-F94C-812C-40B1669EA084}"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3EAFE1-FE4E-AB4F-8310-8D2DBE607FA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0A956C-D091-F94C-812C-40B1669EA084}"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3EAFE1-FE4E-AB4F-8310-8D2DBE607FAE}"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60A956C-D091-F94C-812C-40B1669EA084}" type="datetimeFigureOut">
              <a:rPr lang="en-US" smtClean="0"/>
              <a:t>9/11/2016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3EAFE1-FE4E-AB4F-8310-8D2DBE607FA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60A956C-D091-F94C-812C-40B1669EA084}" type="datetimeFigureOut">
              <a:rPr lang="en-US" smtClean="0"/>
              <a:t>9/11/2016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3EAFE1-FE4E-AB4F-8310-8D2DBE607FAE}"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0A956C-D091-F94C-812C-40B1669EA084}" type="datetimeFigureOut">
              <a:rPr lang="en-US" smtClean="0"/>
              <a:t>9/11/2016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3EAFE1-FE4E-AB4F-8310-8D2DBE607FA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0A956C-D091-F94C-812C-40B1669EA084}" type="datetimeFigureOut">
              <a:rPr lang="en-US" smtClean="0"/>
              <a:t>9/11/2016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3EAFE1-FE4E-AB4F-8310-8D2DBE607FA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0A956C-D091-F94C-812C-40B1669EA084}" type="datetimeFigureOut">
              <a:rPr lang="en-US" smtClean="0"/>
              <a:t>9/11/2016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3EAFE1-FE4E-AB4F-8310-8D2DBE607FAE}"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0A956C-D091-F94C-812C-40B1669EA084}" type="datetimeFigureOut">
              <a:rPr lang="en-US" smtClean="0"/>
              <a:t>9/11/2016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3EAFE1-FE4E-AB4F-8310-8D2DBE607FA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060A956C-D091-F94C-812C-40B1669EA084}" type="datetimeFigureOut">
              <a:rPr lang="en-US" smtClean="0"/>
              <a:t>9/11/2016</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4B3EAFE1-FE4E-AB4F-8310-8D2DBE607FA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http://www.youtube.com/watch?v=7yGOgs_UlEc"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mysocietyandfaith.com/wp-content/uploads/2014/06/people-laughing-3.jpg"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solidFill>
                  <a:srgbClr val="000000"/>
                </a:solidFill>
              </a:rPr>
              <a:t>Research methods in psychology </a:t>
            </a:r>
            <a:endParaRPr lang="en-US" dirty="0">
              <a:solidFill>
                <a:srgbClr val="000000"/>
              </a:solidFill>
            </a:endParaRPr>
          </a:p>
        </p:txBody>
      </p:sp>
      <p:sp>
        <p:nvSpPr>
          <p:cNvPr id="3" name="Subtitle 2"/>
          <p:cNvSpPr>
            <a:spLocks noGrp="1"/>
          </p:cNvSpPr>
          <p:nvPr>
            <p:ph type="subTitle" idx="1"/>
          </p:nvPr>
        </p:nvSpPr>
        <p:spPr>
          <a:xfrm>
            <a:off x="1454878" y="3447286"/>
            <a:ext cx="6400800" cy="1752600"/>
          </a:xfrm>
        </p:spPr>
        <p:txBody>
          <a:bodyPr>
            <a:normAutofit/>
          </a:bodyPr>
          <a:lstStyle/>
          <a:p>
            <a:pPr algn="ctr"/>
            <a:r>
              <a:rPr lang="en-US" dirty="0" smtClean="0"/>
              <a:t>Prof: Dr. Doe Buchli</a:t>
            </a:r>
          </a:p>
          <a:p>
            <a:pPr algn="ctr"/>
            <a:r>
              <a:rPr lang="en-US" dirty="0"/>
              <a:t>Fall </a:t>
            </a:r>
            <a:r>
              <a:rPr lang="en-US" dirty="0" smtClean="0"/>
              <a:t>2016</a:t>
            </a:r>
          </a:p>
          <a:p>
            <a:pPr algn="ctr"/>
            <a:r>
              <a:rPr lang="en-US" dirty="0" smtClean="0"/>
              <a:t>Mercer University</a:t>
            </a:r>
          </a:p>
        </p:txBody>
      </p:sp>
    </p:spTree>
    <p:extLst>
      <p:ext uri="{BB962C8B-B14F-4D97-AF65-F5344CB8AC3E}">
        <p14:creationId xmlns:p14="http://schemas.microsoft.com/office/powerpoint/2010/main" val="838732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96850" y="609600"/>
            <a:ext cx="7772400" cy="1143000"/>
          </a:xfrm>
        </p:spPr>
        <p:txBody>
          <a:bodyPr/>
          <a:lstStyle/>
          <a:p>
            <a:pPr eaLnBrk="1" hangingPunct="1"/>
            <a:r>
              <a:rPr lang="en-US" altLang="en-US" dirty="0" smtClean="0"/>
              <a:t>Confounding Variables</a:t>
            </a:r>
          </a:p>
        </p:txBody>
      </p:sp>
      <p:sp>
        <p:nvSpPr>
          <p:cNvPr id="19459" name="Rectangle 3"/>
          <p:cNvSpPr>
            <a:spLocks noGrp="1" noChangeArrowheads="1"/>
          </p:cNvSpPr>
          <p:nvPr>
            <p:ph type="body" idx="1"/>
          </p:nvPr>
        </p:nvSpPr>
        <p:spPr>
          <a:xfrm>
            <a:off x="304800" y="1981200"/>
            <a:ext cx="7556500" cy="4114800"/>
          </a:xfrm>
        </p:spPr>
        <p:txBody>
          <a:bodyPr/>
          <a:lstStyle/>
          <a:p>
            <a:pPr eaLnBrk="1" hangingPunct="1">
              <a:lnSpc>
                <a:spcPct val="90000"/>
              </a:lnSpc>
            </a:pPr>
            <a:r>
              <a:rPr lang="en-US" altLang="en-US" dirty="0" smtClean="0"/>
              <a:t>Variables, other than the independent variable, which could inadvertently influence the dependent variable</a:t>
            </a:r>
          </a:p>
          <a:p>
            <a:pPr eaLnBrk="1" hangingPunct="1">
              <a:lnSpc>
                <a:spcPct val="90000"/>
              </a:lnSpc>
            </a:pPr>
            <a:r>
              <a:rPr lang="en-US" altLang="en-US" dirty="0" smtClean="0"/>
              <a:t>“Outside factors” that could have caused your results.</a:t>
            </a:r>
          </a:p>
          <a:p>
            <a:pPr eaLnBrk="1" hangingPunct="1">
              <a:lnSpc>
                <a:spcPct val="90000"/>
              </a:lnSpc>
            </a:pPr>
            <a:r>
              <a:rPr lang="en-US" altLang="en-US" dirty="0" smtClean="0"/>
              <a:t>Need to be controlled/eliminated in order to draw a true, cause-effect relationship in the experiment.</a:t>
            </a:r>
          </a:p>
          <a:p>
            <a:pPr eaLnBrk="1" hangingPunct="1">
              <a:lnSpc>
                <a:spcPct val="90000"/>
              </a:lnSpc>
            </a:pPr>
            <a:r>
              <a:rPr lang="en-US" altLang="en-US" dirty="0" smtClean="0"/>
              <a:t>Many confounding variables can be </a:t>
            </a:r>
            <a:r>
              <a:rPr lang="en-US" altLang="en-US" b="1" dirty="0" smtClean="0">
                <a:solidFill>
                  <a:srgbClr val="FF6C24"/>
                </a:solidFill>
              </a:rPr>
              <a:t>eliminated through </a:t>
            </a:r>
            <a:r>
              <a:rPr lang="en-US" altLang="en-US" b="1" u="sng" dirty="0" smtClean="0">
                <a:solidFill>
                  <a:srgbClr val="FF6C24"/>
                </a:solidFill>
              </a:rPr>
              <a:t>random assignment</a:t>
            </a:r>
            <a:r>
              <a:rPr lang="en-US" altLang="en-US" dirty="0" smtClean="0">
                <a:solidFill>
                  <a:srgbClr val="FF6C24"/>
                </a:solidFill>
              </a:rPr>
              <a:t>.</a:t>
            </a:r>
          </a:p>
        </p:txBody>
      </p:sp>
    </p:spTree>
    <p:extLst>
      <p:ext uri="{BB962C8B-B14F-4D97-AF65-F5344CB8AC3E}">
        <p14:creationId xmlns:p14="http://schemas.microsoft.com/office/powerpoint/2010/main" val="307093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pic>
        <p:nvPicPr>
          <p:cNvPr id="5734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408113"/>
            <a:ext cx="4010025" cy="401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348" name="Text Box 1029"/>
          <p:cNvSpPr txBox="1">
            <a:spLocks noChangeArrowheads="1"/>
          </p:cNvSpPr>
          <p:nvPr/>
        </p:nvSpPr>
        <p:spPr bwMode="auto">
          <a:xfrm>
            <a:off x="5003800" y="1893888"/>
            <a:ext cx="3455988" cy="157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buFont typeface="Wingdings" charset="0"/>
              <a:buNone/>
            </a:pPr>
            <a:r>
              <a:rPr lang="en-US" sz="2400" dirty="0">
                <a:solidFill>
                  <a:srgbClr val="FF6C24"/>
                </a:solidFill>
                <a:latin typeface="Arial" charset="0"/>
              </a:rPr>
              <a:t>An Example: </a:t>
            </a:r>
            <a:r>
              <a:rPr lang="en-US" sz="2400" dirty="0">
                <a:solidFill>
                  <a:srgbClr val="000000"/>
                </a:solidFill>
                <a:latin typeface="Arial" charset="0"/>
              </a:rPr>
              <a:t>Does breastfeeding children have an impact on their intelligence later in life?</a:t>
            </a:r>
            <a:endParaRPr lang="en-US" sz="2400" i="1" dirty="0">
              <a:solidFill>
                <a:srgbClr val="000000"/>
              </a:solidFill>
              <a:latin typeface="Arial" charset="0"/>
            </a:endParaRPr>
          </a:p>
        </p:txBody>
      </p:sp>
      <p:sp>
        <p:nvSpPr>
          <p:cNvPr id="5"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6C24"/>
                </a:solidFill>
                <a:latin typeface="Arial" pitchFamily="34" charset="0"/>
                <a:ea typeface="+mj-ea"/>
                <a:cs typeface="Arial" pitchFamily="34" charset="0"/>
              </a:rPr>
              <a:t>Independent and Dependent Variables</a:t>
            </a:r>
          </a:p>
        </p:txBody>
      </p:sp>
    </p:spTree>
    <p:extLst>
      <p:ext uri="{BB962C8B-B14F-4D97-AF65-F5344CB8AC3E}">
        <p14:creationId xmlns:p14="http://schemas.microsoft.com/office/powerpoint/2010/main" val="25280402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58371" name="TextBox 7"/>
          <p:cNvSpPr txBox="1">
            <a:spLocks noChangeArrowheads="1"/>
          </p:cNvSpPr>
          <p:nvPr/>
        </p:nvSpPr>
        <p:spPr bwMode="auto">
          <a:xfrm>
            <a:off x="468313" y="4738688"/>
            <a:ext cx="8207375" cy="157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dirty="0">
                <a:solidFill>
                  <a:srgbClr val="000000"/>
                </a:solidFill>
                <a:latin typeface="Arial" charset="0"/>
              </a:rPr>
              <a:t>The </a:t>
            </a:r>
            <a:r>
              <a:rPr lang="en-US" sz="2400" b="1" dirty="0">
                <a:solidFill>
                  <a:srgbClr val="000000"/>
                </a:solidFill>
                <a:latin typeface="Arial" charset="0"/>
              </a:rPr>
              <a:t>independent variable</a:t>
            </a:r>
            <a:r>
              <a:rPr lang="en-US" sz="2400" dirty="0">
                <a:solidFill>
                  <a:srgbClr val="000000"/>
                </a:solidFill>
                <a:latin typeface="Arial" charset="0"/>
              </a:rPr>
              <a:t> is whether mothers are assigned to an experimental condition in which their children breast feed, or to a control condition in which they feed their children formula.</a:t>
            </a:r>
            <a:endParaRPr lang="en-US" sz="2400" i="1" dirty="0">
              <a:solidFill>
                <a:srgbClr val="000000"/>
              </a:solidFill>
              <a:latin typeface="Arial" charset="0"/>
            </a:endParaRPr>
          </a:p>
        </p:txBody>
      </p:sp>
      <p:sp>
        <p:nvSpPr>
          <p:cNvPr id="5"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6C24"/>
                </a:solidFill>
                <a:latin typeface="Arial" pitchFamily="34" charset="0"/>
                <a:ea typeface="+mj-ea"/>
                <a:cs typeface="Arial" pitchFamily="34" charset="0"/>
              </a:rPr>
              <a:t>Independent and Dependent Variables</a:t>
            </a:r>
          </a:p>
        </p:txBody>
      </p:sp>
      <p:pic>
        <p:nvPicPr>
          <p:cNvPr id="583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484313"/>
            <a:ext cx="6096000" cy="268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601399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59395" name="TextBox 7"/>
          <p:cNvSpPr txBox="1">
            <a:spLocks noChangeArrowheads="1"/>
          </p:cNvSpPr>
          <p:nvPr/>
        </p:nvSpPr>
        <p:spPr bwMode="auto">
          <a:xfrm>
            <a:off x="468313" y="4738688"/>
            <a:ext cx="8207375" cy="157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dirty="0">
                <a:solidFill>
                  <a:srgbClr val="000000"/>
                </a:solidFill>
                <a:latin typeface="Arial" charset="0"/>
              </a:rPr>
              <a:t>The </a:t>
            </a:r>
            <a:r>
              <a:rPr lang="en-US" sz="2400" b="1" dirty="0">
                <a:solidFill>
                  <a:srgbClr val="000000"/>
                </a:solidFill>
                <a:latin typeface="Arial" charset="0"/>
              </a:rPr>
              <a:t>dependent variable</a:t>
            </a:r>
            <a:r>
              <a:rPr lang="en-US" sz="2400" dirty="0">
                <a:solidFill>
                  <a:srgbClr val="000000"/>
                </a:solidFill>
                <a:latin typeface="Arial" charset="0"/>
              </a:rPr>
              <a:t> is the child’s score on an intelligence test at </a:t>
            </a:r>
            <a:r>
              <a:rPr lang="en-US" sz="2400">
                <a:solidFill>
                  <a:srgbClr val="000000"/>
                </a:solidFill>
                <a:latin typeface="Arial" charset="0"/>
              </a:rPr>
              <a:t>age </a:t>
            </a:r>
            <a:r>
              <a:rPr lang="en-US" sz="2400" smtClean="0">
                <a:solidFill>
                  <a:srgbClr val="000000"/>
                </a:solidFill>
                <a:latin typeface="Arial" charset="0"/>
              </a:rPr>
              <a:t>6. </a:t>
            </a:r>
            <a:r>
              <a:rPr lang="en-US" sz="2400" dirty="0">
                <a:solidFill>
                  <a:srgbClr val="000000"/>
                </a:solidFill>
                <a:latin typeface="Arial" charset="0"/>
              </a:rPr>
              <a:t>(This is the measureable aspect of psychological functioning that we think may be influenced by the independent variable.)</a:t>
            </a:r>
            <a:endParaRPr lang="en-US" sz="2400" i="1" dirty="0">
              <a:solidFill>
                <a:srgbClr val="000000"/>
              </a:solidFill>
              <a:latin typeface="Arial" charset="0"/>
            </a:endParaRPr>
          </a:p>
        </p:txBody>
      </p:sp>
      <p:sp>
        <p:nvSpPr>
          <p:cNvPr id="5"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6C24"/>
                </a:solidFill>
                <a:latin typeface="Arial" pitchFamily="34" charset="0"/>
                <a:ea typeface="+mj-ea"/>
                <a:cs typeface="Arial" pitchFamily="34" charset="0"/>
              </a:rPr>
              <a:t>Independent and Dependent Variables</a:t>
            </a:r>
          </a:p>
        </p:txBody>
      </p:sp>
      <p:pic>
        <p:nvPicPr>
          <p:cNvPr id="593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484313"/>
            <a:ext cx="6096000" cy="268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740653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0419" name="TextBox 7"/>
          <p:cNvSpPr txBox="1">
            <a:spLocks noChangeArrowheads="1"/>
          </p:cNvSpPr>
          <p:nvPr/>
        </p:nvSpPr>
        <p:spPr bwMode="auto">
          <a:xfrm>
            <a:off x="468313" y="4738688"/>
            <a:ext cx="8207375" cy="157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b="1" dirty="0">
                <a:latin typeface="Arial" charset="0"/>
              </a:rPr>
              <a:t>Random </a:t>
            </a:r>
            <a:r>
              <a:rPr lang="en-US" sz="2400" b="1" dirty="0">
                <a:solidFill>
                  <a:srgbClr val="000000"/>
                </a:solidFill>
                <a:latin typeface="Arial" charset="0"/>
              </a:rPr>
              <a:t>assignment – </a:t>
            </a:r>
            <a:r>
              <a:rPr lang="en-US" sz="2400" dirty="0">
                <a:solidFill>
                  <a:srgbClr val="000000"/>
                </a:solidFill>
                <a:latin typeface="Arial" charset="0"/>
              </a:rPr>
              <a:t>assigning participants to experimental and control groups by chance, thus minimizing preexisting differences between the groups that could affect the dependent variable (e.g., SES).</a:t>
            </a:r>
          </a:p>
        </p:txBody>
      </p:sp>
      <p:sp>
        <p:nvSpPr>
          <p:cNvPr id="5"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6C24"/>
                </a:solidFill>
                <a:latin typeface="Arial" pitchFamily="34" charset="0"/>
                <a:ea typeface="+mj-ea"/>
                <a:cs typeface="Arial" pitchFamily="34" charset="0"/>
              </a:rPr>
              <a:t>Random Assignment</a:t>
            </a:r>
          </a:p>
        </p:txBody>
      </p:sp>
      <p:pic>
        <p:nvPicPr>
          <p:cNvPr id="604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484313"/>
            <a:ext cx="6096000" cy="268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964180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nvGrpSpPr>
          <p:cNvPr id="61443" name="Group 11"/>
          <p:cNvGrpSpPr>
            <a:grpSpLocks/>
          </p:cNvGrpSpPr>
          <p:nvPr/>
        </p:nvGrpSpPr>
        <p:grpSpPr bwMode="auto">
          <a:xfrm>
            <a:off x="3309938" y="1792288"/>
            <a:ext cx="2520950" cy="3240087"/>
            <a:chOff x="1475656" y="1772816"/>
            <a:chExt cx="2520280" cy="3240360"/>
          </a:xfrm>
        </p:grpSpPr>
        <p:grpSp>
          <p:nvGrpSpPr>
            <p:cNvPr id="61444" name="Group 10"/>
            <p:cNvGrpSpPr>
              <a:grpSpLocks/>
            </p:cNvGrpSpPr>
            <p:nvPr/>
          </p:nvGrpSpPr>
          <p:grpSpPr bwMode="auto">
            <a:xfrm>
              <a:off x="1575372" y="1970368"/>
              <a:ext cx="2331964" cy="2808312"/>
              <a:chOff x="1575372" y="1988840"/>
              <a:chExt cx="2331964" cy="2808312"/>
            </a:xfrm>
          </p:grpSpPr>
          <p:sp>
            <p:nvSpPr>
              <p:cNvPr id="61446" name="TextBox 5"/>
              <p:cNvSpPr txBox="1">
                <a:spLocks noChangeArrowheads="1"/>
              </p:cNvSpPr>
              <p:nvPr/>
            </p:nvSpPr>
            <p:spPr bwMode="auto">
              <a:xfrm>
                <a:off x="1798752" y="1988840"/>
                <a:ext cx="1872208"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r>
                  <a:rPr lang="en-US" dirty="0">
                    <a:solidFill>
                      <a:srgbClr val="000000"/>
                    </a:solidFill>
                    <a:latin typeface="Arial" charset="0"/>
                    <a:cs typeface="Arial" charset="0"/>
                  </a:rPr>
                  <a:t>Cause</a:t>
                </a:r>
              </a:p>
            </p:txBody>
          </p:sp>
          <p:sp>
            <p:nvSpPr>
              <p:cNvPr id="61447" name="TextBox 6"/>
              <p:cNvSpPr txBox="1">
                <a:spLocks noChangeArrowheads="1"/>
              </p:cNvSpPr>
              <p:nvPr/>
            </p:nvSpPr>
            <p:spPr bwMode="auto">
              <a:xfrm>
                <a:off x="1575372" y="4212377"/>
                <a:ext cx="233196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r>
                  <a:rPr lang="en-US" dirty="0">
                    <a:solidFill>
                      <a:srgbClr val="000000"/>
                    </a:solidFill>
                    <a:latin typeface="Arial" charset="0"/>
                    <a:cs typeface="Arial" charset="0"/>
                  </a:rPr>
                  <a:t>Effect</a:t>
                </a:r>
              </a:p>
            </p:txBody>
          </p:sp>
          <p:sp>
            <p:nvSpPr>
              <p:cNvPr id="11" name="Down Arrow 10"/>
              <p:cNvSpPr/>
              <p:nvPr/>
            </p:nvSpPr>
            <p:spPr>
              <a:xfrm>
                <a:off x="2377116" y="2770858"/>
                <a:ext cx="718946" cy="1224066"/>
              </a:xfrm>
              <a:prstGeom prst="downArrow">
                <a:avLst/>
              </a:prstGeom>
              <a:solidFill>
                <a:srgbClr val="FF8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Rectangle 7"/>
            <p:cNvSpPr/>
            <p:nvPr/>
          </p:nvSpPr>
          <p:spPr>
            <a:xfrm>
              <a:off x="1475656" y="1772816"/>
              <a:ext cx="2520280" cy="3240360"/>
            </a:xfrm>
            <a:prstGeom prst="rect">
              <a:avLst/>
            </a:prstGeom>
            <a:noFill/>
            <a:ln>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17238699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2467" name="Text Box 1029"/>
          <p:cNvSpPr txBox="1">
            <a:spLocks noChangeArrowheads="1"/>
          </p:cNvSpPr>
          <p:nvPr/>
        </p:nvSpPr>
        <p:spPr bwMode="auto">
          <a:xfrm>
            <a:off x="5003800" y="1893888"/>
            <a:ext cx="3816350" cy="2678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dirty="0">
                <a:solidFill>
                  <a:srgbClr val="000000"/>
                </a:solidFill>
                <a:latin typeface="Arial" charset="0"/>
              </a:rPr>
              <a:t>Sometimes it’s not possible to conduct an experiment. For example, it isn’t possible to assign a child to be male or female for the purpose of an experiment.</a:t>
            </a:r>
            <a:endParaRPr lang="en-US" sz="2400" i="1" dirty="0">
              <a:solidFill>
                <a:srgbClr val="000000"/>
              </a:solidFill>
              <a:latin typeface="Arial" charset="0"/>
            </a:endParaRPr>
          </a:p>
        </p:txBody>
      </p:sp>
      <p:pic>
        <p:nvPicPr>
          <p:cNvPr id="624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836613"/>
            <a:ext cx="3384550" cy="233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4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3708400"/>
            <a:ext cx="3384550" cy="2312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539628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3491" name="Text Box 1029"/>
          <p:cNvSpPr txBox="1">
            <a:spLocks noChangeArrowheads="1"/>
          </p:cNvSpPr>
          <p:nvPr/>
        </p:nvSpPr>
        <p:spPr bwMode="auto">
          <a:xfrm>
            <a:off x="5003800" y="1893888"/>
            <a:ext cx="3816350" cy="3786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dirty="0">
                <a:solidFill>
                  <a:srgbClr val="000000"/>
                </a:solidFill>
                <a:latin typeface="Arial" charset="0"/>
              </a:rPr>
              <a:t>Other times, it’s </a:t>
            </a:r>
            <a:r>
              <a:rPr lang="en-US" sz="2400" dirty="0" smtClean="0">
                <a:solidFill>
                  <a:srgbClr val="000000"/>
                </a:solidFill>
                <a:latin typeface="Arial" charset="0"/>
              </a:rPr>
              <a:t>not ethical </a:t>
            </a:r>
            <a:r>
              <a:rPr lang="en-US" sz="2400" dirty="0">
                <a:solidFill>
                  <a:srgbClr val="000000"/>
                </a:solidFill>
                <a:latin typeface="Arial" charset="0"/>
              </a:rPr>
              <a:t>to conduct an experiment.  For example, it would be unethical to assign people to be exposed to polluted air or non-polluted air for the purpose of seeing whether pollution has a negative effect on mental functioning. </a:t>
            </a:r>
            <a:endParaRPr lang="en-US" sz="2400" i="1" dirty="0">
              <a:solidFill>
                <a:srgbClr val="000000"/>
              </a:solidFill>
              <a:latin typeface="Arial" charset="0"/>
            </a:endParaRPr>
          </a:p>
        </p:txBody>
      </p:sp>
      <p:pic>
        <p:nvPicPr>
          <p:cNvPr id="63492" name="Picture 2" descr="http://4.bp.blogspot.com/--n0-Buu0aow/UGpuo7YF0wI/AAAAAAAAA44/C_bw40vRRGs/s1600/shanghai_smo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133600"/>
            <a:ext cx="4127500" cy="3094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548056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4515" name="Text Box 4"/>
          <p:cNvSpPr txBox="1">
            <a:spLocks noChangeArrowheads="1"/>
          </p:cNvSpPr>
          <p:nvPr/>
        </p:nvSpPr>
        <p:spPr bwMode="auto">
          <a:xfrm>
            <a:off x="381000" y="457200"/>
            <a:ext cx="8077200" cy="57246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buFont typeface="Wingdings" charset="0"/>
              <a:buNone/>
            </a:pPr>
            <a:endParaRPr lang="en-US" dirty="0" smtClean="0">
              <a:solidFill>
                <a:srgbClr val="FF0000"/>
              </a:solidFill>
              <a:latin typeface="Arial" charset="0"/>
            </a:endParaRPr>
          </a:p>
          <a:p>
            <a:pPr>
              <a:spcBef>
                <a:spcPct val="50000"/>
              </a:spcBef>
              <a:buFont typeface="Wingdings" charset="0"/>
              <a:buNone/>
            </a:pPr>
            <a:r>
              <a:rPr lang="en-US" dirty="0">
                <a:solidFill>
                  <a:srgbClr val="FF0000"/>
                </a:solidFill>
                <a:latin typeface="Arial" charset="0"/>
              </a:rPr>
              <a:t>	</a:t>
            </a:r>
            <a:r>
              <a:rPr lang="en-US" dirty="0">
                <a:solidFill>
                  <a:srgbClr val="FF6C24"/>
                </a:solidFill>
                <a:latin typeface="Arial" charset="0"/>
              </a:rPr>
              <a:t>Correlational Methods</a:t>
            </a:r>
          </a:p>
          <a:p>
            <a:pPr>
              <a:spcBef>
                <a:spcPct val="50000"/>
              </a:spcBef>
              <a:buFont typeface="Wingdings" charset="0"/>
              <a:buNone/>
            </a:pPr>
            <a:r>
              <a:rPr lang="en-US" dirty="0">
                <a:latin typeface="Arial" charset="0"/>
              </a:rPr>
              <a:t>		</a:t>
            </a:r>
            <a:r>
              <a:rPr lang="en-US" dirty="0">
                <a:solidFill>
                  <a:srgbClr val="000000"/>
                </a:solidFill>
                <a:latin typeface="Arial" charset="0"/>
              </a:rPr>
              <a:t>Purpose is to observe naturally 		occurring relationships between 		variables</a:t>
            </a:r>
            <a:endParaRPr lang="en-US" i="1" dirty="0">
              <a:solidFill>
                <a:srgbClr val="000000"/>
              </a:solidFill>
              <a:latin typeface="Arial" charset="0"/>
            </a:endParaRPr>
          </a:p>
          <a:p>
            <a:pPr>
              <a:spcBef>
                <a:spcPct val="50000"/>
              </a:spcBef>
              <a:buFont typeface="Wingdings" charset="0"/>
              <a:buNone/>
            </a:pPr>
            <a:r>
              <a:rPr lang="en-US" dirty="0">
                <a:solidFill>
                  <a:srgbClr val="000000"/>
                </a:solidFill>
                <a:latin typeface="Arial" charset="0"/>
              </a:rPr>
              <a:t>		</a:t>
            </a:r>
          </a:p>
          <a:p>
            <a:pPr>
              <a:spcBef>
                <a:spcPct val="50000"/>
              </a:spcBef>
              <a:buFont typeface="Wingdings" charset="0"/>
              <a:buNone/>
            </a:pPr>
            <a:r>
              <a:rPr lang="en-US" sz="2800" dirty="0">
                <a:solidFill>
                  <a:srgbClr val="FF0000"/>
                </a:solidFill>
                <a:latin typeface="Arial" charset="0"/>
              </a:rPr>
              <a:t>		</a:t>
            </a:r>
          </a:p>
          <a:p>
            <a:pPr>
              <a:spcBef>
                <a:spcPct val="50000"/>
              </a:spcBef>
              <a:buFont typeface="Wingdings" charset="0"/>
              <a:buNone/>
            </a:pPr>
            <a:r>
              <a:rPr lang="en-US" sz="2800" dirty="0">
                <a:latin typeface="Arial" charset="0"/>
              </a:rPr>
              <a:t>		</a:t>
            </a:r>
          </a:p>
          <a:p>
            <a:pPr>
              <a:spcBef>
                <a:spcPct val="50000"/>
              </a:spcBef>
              <a:buFont typeface="Wingdings" charset="0"/>
              <a:buNone/>
            </a:pPr>
            <a:r>
              <a:rPr lang="en-US" sz="2800" dirty="0">
                <a:latin typeface="Arial" charset="0"/>
              </a:rPr>
              <a:t>				</a:t>
            </a:r>
          </a:p>
        </p:txBody>
      </p:sp>
    </p:spTree>
    <p:extLst>
      <p:ext uri="{BB962C8B-B14F-4D97-AF65-F5344CB8AC3E}">
        <p14:creationId xmlns:p14="http://schemas.microsoft.com/office/powerpoint/2010/main" val="586569634"/>
      </p:ext>
    </p:extLst>
  </p:cSld>
  <p:clrMapOvr>
    <a:masterClrMapping/>
  </p:clrMapOvr>
  <p:transition spd="slow">
    <p:dissolv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5539" name="Text Box 4"/>
          <p:cNvSpPr txBox="1">
            <a:spLocks noChangeArrowheads="1"/>
          </p:cNvSpPr>
          <p:nvPr/>
        </p:nvSpPr>
        <p:spPr bwMode="auto">
          <a:xfrm>
            <a:off x="381000" y="457200"/>
            <a:ext cx="8512175" cy="56323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buFont typeface="Wingdings" charset="0"/>
              <a:buNone/>
            </a:pPr>
            <a:endParaRPr lang="en-US" dirty="0" smtClean="0">
              <a:solidFill>
                <a:srgbClr val="FF0000"/>
              </a:solidFill>
              <a:latin typeface="Arial" charset="0"/>
            </a:endParaRPr>
          </a:p>
          <a:p>
            <a:pPr>
              <a:spcBef>
                <a:spcPct val="50000"/>
              </a:spcBef>
              <a:buFont typeface="Wingdings" charset="0"/>
              <a:buNone/>
            </a:pPr>
            <a:r>
              <a:rPr lang="en-US" dirty="0">
                <a:solidFill>
                  <a:srgbClr val="FF0000"/>
                </a:solidFill>
                <a:latin typeface="Arial" charset="0"/>
              </a:rPr>
              <a:t>	</a:t>
            </a:r>
            <a:r>
              <a:rPr lang="en-US" dirty="0">
                <a:solidFill>
                  <a:srgbClr val="FF6C24"/>
                </a:solidFill>
                <a:latin typeface="Arial" charset="0"/>
              </a:rPr>
              <a:t>Correlational Methods</a:t>
            </a:r>
          </a:p>
          <a:p>
            <a:pPr>
              <a:spcBef>
                <a:spcPct val="50000"/>
              </a:spcBef>
              <a:buFont typeface="Wingdings" charset="0"/>
              <a:buNone/>
            </a:pPr>
            <a:r>
              <a:rPr lang="en-US" dirty="0">
                <a:latin typeface="Arial" charset="0"/>
              </a:rPr>
              <a:t>		</a:t>
            </a:r>
            <a:r>
              <a:rPr lang="en-US" dirty="0">
                <a:solidFill>
                  <a:srgbClr val="000000"/>
                </a:solidFill>
                <a:latin typeface="Arial" charset="0"/>
              </a:rPr>
              <a:t>Correlation coefficient – a statistical 		index (-1 to 1) of the relationship 			between two variables</a:t>
            </a:r>
            <a:endParaRPr lang="en-US" i="1" dirty="0">
              <a:solidFill>
                <a:srgbClr val="000000"/>
              </a:solidFill>
              <a:latin typeface="Arial" charset="0"/>
            </a:endParaRPr>
          </a:p>
          <a:p>
            <a:pPr>
              <a:spcBef>
                <a:spcPct val="50000"/>
              </a:spcBef>
              <a:buFont typeface="Wingdings" charset="0"/>
              <a:buNone/>
            </a:pPr>
            <a:r>
              <a:rPr lang="en-US" sz="2800" dirty="0">
                <a:solidFill>
                  <a:srgbClr val="000000"/>
                </a:solidFill>
                <a:latin typeface="Arial" charset="0"/>
              </a:rPr>
              <a:t>		</a:t>
            </a:r>
          </a:p>
          <a:p>
            <a:pPr>
              <a:spcBef>
                <a:spcPct val="50000"/>
              </a:spcBef>
              <a:buFont typeface="Wingdings" charset="0"/>
              <a:buNone/>
            </a:pPr>
            <a:r>
              <a:rPr lang="en-US" sz="2800" dirty="0">
                <a:solidFill>
                  <a:srgbClr val="FF0000"/>
                </a:solidFill>
                <a:latin typeface="Arial" charset="0"/>
              </a:rPr>
              <a:t>		</a:t>
            </a:r>
          </a:p>
          <a:p>
            <a:pPr>
              <a:spcBef>
                <a:spcPct val="50000"/>
              </a:spcBef>
              <a:buFont typeface="Wingdings" charset="0"/>
              <a:buNone/>
            </a:pPr>
            <a:r>
              <a:rPr lang="en-US" sz="2800" dirty="0">
                <a:latin typeface="Arial" charset="0"/>
              </a:rPr>
              <a:t>		</a:t>
            </a:r>
          </a:p>
          <a:p>
            <a:pPr>
              <a:spcBef>
                <a:spcPct val="50000"/>
              </a:spcBef>
              <a:buFont typeface="Wingdings" charset="0"/>
              <a:buNone/>
            </a:pPr>
            <a:r>
              <a:rPr lang="en-US" sz="2800" dirty="0">
                <a:latin typeface="Arial" charset="0"/>
              </a:rPr>
              <a:t>				</a:t>
            </a:r>
          </a:p>
        </p:txBody>
      </p:sp>
    </p:spTree>
    <p:extLst>
      <p:ext uri="{BB962C8B-B14F-4D97-AF65-F5344CB8AC3E}">
        <p14:creationId xmlns:p14="http://schemas.microsoft.com/office/powerpoint/2010/main" val="28457102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solidFill>
                  <a:srgbClr val="000000"/>
                </a:solidFill>
              </a:rPr>
              <a:t>The need for psychological science</a:t>
            </a:r>
            <a:endParaRPr lang="en-US" dirty="0">
              <a:solidFill>
                <a:srgbClr val="000000"/>
              </a:solidFill>
            </a:endParaRPr>
          </a:p>
        </p:txBody>
      </p:sp>
      <p:sp>
        <p:nvSpPr>
          <p:cNvPr id="4" name="Subtitle 3"/>
          <p:cNvSpPr>
            <a:spLocks noGrp="1"/>
          </p:cNvSpPr>
          <p:nvPr>
            <p:ph type="subTitle" idx="1"/>
          </p:nvPr>
        </p:nvSpPr>
        <p:spPr>
          <a:xfrm>
            <a:off x="1023151" y="3505200"/>
            <a:ext cx="6400800" cy="1752600"/>
          </a:xfrm>
        </p:spPr>
        <p:txBody>
          <a:bodyPr>
            <a:normAutofit fontScale="85000" lnSpcReduction="10000"/>
          </a:bodyPr>
          <a:lstStyle/>
          <a:p>
            <a:pPr marL="342900" indent="-342900">
              <a:buFontTx/>
              <a:buChar char="-"/>
            </a:pPr>
            <a:r>
              <a:rPr lang="en-US" dirty="0" smtClean="0"/>
              <a:t>Prevalence of pseudoscience and misinformation</a:t>
            </a:r>
          </a:p>
          <a:p>
            <a:pPr marL="342900" indent="-342900">
              <a:buFontTx/>
              <a:buChar char="-"/>
            </a:pPr>
            <a:r>
              <a:rPr lang="en-US" dirty="0" smtClean="0"/>
              <a:t>Hindsight bias (isn’t psychology just studying the obvious?</a:t>
            </a:r>
          </a:p>
          <a:p>
            <a:pPr marL="342900" indent="-342900">
              <a:buFontTx/>
              <a:buChar char="-"/>
            </a:pPr>
            <a:r>
              <a:rPr lang="en-US" dirty="0" smtClean="0"/>
              <a:t>Other biases and/or limitations of human intuition?</a:t>
            </a:r>
          </a:p>
        </p:txBody>
      </p:sp>
    </p:spTree>
    <p:extLst>
      <p:ext uri="{BB962C8B-B14F-4D97-AF65-F5344CB8AC3E}">
        <p14:creationId xmlns:p14="http://schemas.microsoft.com/office/powerpoint/2010/main" val="333670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7"/>
          <p:cNvSpPr txBox="1">
            <a:spLocks noChangeArrowheads="1"/>
          </p:cNvSpPr>
          <p:nvPr/>
        </p:nvSpPr>
        <p:spPr bwMode="auto">
          <a:xfrm>
            <a:off x="468313" y="4738688"/>
            <a:ext cx="8207375" cy="157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20000"/>
              </a:spcBef>
              <a:buFont typeface="Wingdings" charset="0"/>
              <a:buNone/>
            </a:pPr>
            <a:r>
              <a:rPr lang="en-US" sz="2400" dirty="0">
                <a:solidFill>
                  <a:srgbClr val="FF6C24"/>
                </a:solidFill>
                <a:latin typeface="Arial" charset="0"/>
                <a:cs typeface="Arial" charset="0"/>
              </a:rPr>
              <a:t>Scatterplot –</a:t>
            </a:r>
            <a:r>
              <a:rPr lang="en-US" sz="2400" dirty="0">
                <a:solidFill>
                  <a:srgbClr val="EAEAEA"/>
                </a:solidFill>
                <a:latin typeface="Arial" charset="0"/>
                <a:cs typeface="Arial" charset="0"/>
              </a:rPr>
              <a:t> </a:t>
            </a:r>
            <a:r>
              <a:rPr lang="en-US" sz="2400" dirty="0">
                <a:solidFill>
                  <a:srgbClr val="000000"/>
                </a:solidFill>
                <a:latin typeface="Arial" charset="0"/>
                <a:cs typeface="Arial" charset="0"/>
              </a:rPr>
              <a:t>a graphed cluster of dots, each of which represents the values of two variables. The slope of the points suggests the direction of the relationship, while the amount of scatter suggests the strength of the relationship</a:t>
            </a:r>
            <a:r>
              <a:rPr lang="en-US" sz="2400" dirty="0">
                <a:solidFill>
                  <a:srgbClr val="EAEAEA"/>
                </a:solidFill>
                <a:latin typeface="Arial" charset="0"/>
                <a:cs typeface="Arial" charset="0"/>
              </a:rPr>
              <a:t>.</a:t>
            </a:r>
          </a:p>
        </p:txBody>
      </p:sp>
      <p:pic>
        <p:nvPicPr>
          <p:cNvPr id="66563" name="Picture 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8" y="2027238"/>
            <a:ext cx="8856662" cy="180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608636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Box 4"/>
          <p:cNvSpPr txBox="1">
            <a:spLocks noChangeArrowheads="1"/>
          </p:cNvSpPr>
          <p:nvPr/>
        </p:nvSpPr>
        <p:spPr bwMode="auto">
          <a:xfrm>
            <a:off x="1960563" y="5332413"/>
            <a:ext cx="51847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r>
              <a:rPr lang="en-US" sz="2000" b="1" dirty="0">
                <a:solidFill>
                  <a:srgbClr val="000000"/>
                </a:solidFill>
                <a:latin typeface="Arial" charset="0"/>
                <a:cs typeface="Arial" charset="0"/>
              </a:rPr>
              <a:t>Time Spent Studying</a:t>
            </a:r>
          </a:p>
        </p:txBody>
      </p:sp>
      <p:sp>
        <p:nvSpPr>
          <p:cNvPr id="67587" name="TextBox 5"/>
          <p:cNvSpPr txBox="1">
            <a:spLocks noChangeArrowheads="1"/>
          </p:cNvSpPr>
          <p:nvPr/>
        </p:nvSpPr>
        <p:spPr bwMode="auto">
          <a:xfrm rot="-5400000">
            <a:off x="-232568" y="3229769"/>
            <a:ext cx="352901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r>
              <a:rPr lang="en-US" sz="2000" b="1" dirty="0">
                <a:solidFill>
                  <a:srgbClr val="000000"/>
                </a:solidFill>
                <a:latin typeface="Arial" charset="0"/>
                <a:cs typeface="Arial" charset="0"/>
              </a:rPr>
              <a:t>Test Score</a:t>
            </a:r>
          </a:p>
        </p:txBody>
      </p:sp>
      <p:pic>
        <p:nvPicPr>
          <p:cNvPr id="6758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975" y="1736725"/>
            <a:ext cx="5205413" cy="338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033335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6627" name="Text Box 1029"/>
          <p:cNvSpPr txBox="1">
            <a:spLocks noChangeArrowheads="1"/>
          </p:cNvSpPr>
          <p:nvPr/>
        </p:nvSpPr>
        <p:spPr bwMode="auto">
          <a:xfrm>
            <a:off x="3879056" y="2001840"/>
            <a:ext cx="3671888" cy="1570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r>
              <a:rPr lang="en-US" sz="2400" dirty="0">
                <a:latin typeface="Arial" charset="0"/>
                <a:cs typeface="Arial" charset="0"/>
              </a:rPr>
              <a:t>We might </a:t>
            </a:r>
            <a:r>
              <a:rPr lang="en-US" sz="2400" dirty="0">
                <a:solidFill>
                  <a:schemeClr val="accent1"/>
                </a:solidFill>
                <a:latin typeface="Arial" charset="0"/>
                <a:cs typeface="Arial" charset="0"/>
              </a:rPr>
              <a:t>hypothesize </a:t>
            </a:r>
            <a:r>
              <a:rPr lang="en-US" sz="2400" dirty="0" smtClean="0">
                <a:latin typeface="Arial" charset="0"/>
                <a:cs typeface="Arial" charset="0"/>
              </a:rPr>
              <a:t>that </a:t>
            </a:r>
            <a:r>
              <a:rPr lang="en-US" sz="2400" dirty="0">
                <a:latin typeface="Arial" charset="0"/>
                <a:cs typeface="Arial" charset="0"/>
              </a:rPr>
              <a:t>depression and self-esteem will correlate negatively.</a:t>
            </a:r>
          </a:p>
        </p:txBody>
      </p:sp>
      <p:pic>
        <p:nvPicPr>
          <p:cNvPr id="26628" name="Picture 6" descr="MyersPsy8e_16UN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042194"/>
            <a:ext cx="2600325" cy="3816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Box 1029"/>
          <p:cNvSpPr txBox="1">
            <a:spLocks noChangeArrowheads="1"/>
          </p:cNvSpPr>
          <p:nvPr/>
        </p:nvSpPr>
        <p:spPr bwMode="auto">
          <a:xfrm>
            <a:off x="2755900" y="427833"/>
            <a:ext cx="3671888" cy="1570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r>
              <a:rPr lang="en-US" sz="2400" dirty="0">
                <a:solidFill>
                  <a:srgbClr val="000000"/>
                </a:solidFill>
                <a:latin typeface="Arial" charset="0"/>
                <a:cs typeface="Arial" charset="0"/>
              </a:rPr>
              <a:t>We might </a:t>
            </a:r>
            <a:r>
              <a:rPr lang="en-US" sz="2400" dirty="0">
                <a:solidFill>
                  <a:srgbClr val="FF6C24"/>
                </a:solidFill>
                <a:latin typeface="Arial" charset="0"/>
                <a:cs typeface="Arial" charset="0"/>
              </a:rPr>
              <a:t>theorize</a:t>
            </a:r>
            <a:r>
              <a:rPr lang="en-US" sz="2400" dirty="0">
                <a:solidFill>
                  <a:srgbClr val="000000"/>
                </a:solidFill>
                <a:latin typeface="Arial" charset="0"/>
                <a:cs typeface="Arial" charset="0"/>
              </a:rPr>
              <a:t> that the cause of depression is low </a:t>
            </a:r>
            <a:r>
              <a:rPr lang="en-US" sz="2400" dirty="0" smtClean="0">
                <a:solidFill>
                  <a:srgbClr val="000000"/>
                </a:solidFill>
                <a:latin typeface="Arial" charset="0"/>
                <a:cs typeface="Arial" charset="0"/>
              </a:rPr>
              <a:t>self-esteem - one’s </a:t>
            </a:r>
            <a:r>
              <a:rPr lang="en-US" sz="2400" dirty="0">
                <a:solidFill>
                  <a:srgbClr val="000000"/>
                </a:solidFill>
                <a:latin typeface="Arial" charset="0"/>
                <a:cs typeface="Arial" charset="0"/>
              </a:rPr>
              <a:t>feelings of self-worth. </a:t>
            </a:r>
          </a:p>
        </p:txBody>
      </p:sp>
      <p:sp>
        <p:nvSpPr>
          <p:cNvPr id="6" name="Text Box 1029"/>
          <p:cNvSpPr txBox="1">
            <a:spLocks noChangeArrowheads="1"/>
          </p:cNvSpPr>
          <p:nvPr/>
        </p:nvSpPr>
        <p:spPr bwMode="auto">
          <a:xfrm>
            <a:off x="5575300" y="3215479"/>
            <a:ext cx="3671888" cy="2308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r>
              <a:rPr lang="en-US" sz="2400" dirty="0">
                <a:latin typeface="Arial" charset="0"/>
                <a:cs typeface="Arial" charset="0"/>
              </a:rPr>
              <a:t>We might </a:t>
            </a:r>
            <a:r>
              <a:rPr lang="en-US" sz="2400" dirty="0">
                <a:solidFill>
                  <a:srgbClr val="FF6C24"/>
                </a:solidFill>
                <a:latin typeface="Arial" charset="0"/>
                <a:cs typeface="Arial" charset="0"/>
              </a:rPr>
              <a:t>test</a:t>
            </a:r>
            <a:r>
              <a:rPr lang="en-US" sz="2400" dirty="0">
                <a:solidFill>
                  <a:srgbClr val="000000"/>
                </a:solidFill>
                <a:latin typeface="Arial" charset="0"/>
                <a:cs typeface="Arial" charset="0"/>
              </a:rPr>
              <a:t> </a:t>
            </a:r>
            <a:r>
              <a:rPr lang="en-US" sz="2400" dirty="0" smtClean="0">
                <a:latin typeface="Arial" charset="0"/>
                <a:cs typeface="Arial" charset="0"/>
              </a:rPr>
              <a:t>this </a:t>
            </a:r>
            <a:r>
              <a:rPr lang="en-US" sz="2400" dirty="0">
                <a:latin typeface="Arial" charset="0"/>
                <a:cs typeface="Arial" charset="0"/>
              </a:rPr>
              <a:t>hypothesis by seeing if people who receive a low score for self-esteem tend to receive a high score for depression.</a:t>
            </a:r>
          </a:p>
        </p:txBody>
      </p:sp>
    </p:spTree>
    <p:extLst>
      <p:ext uri="{BB962C8B-B14F-4D97-AF65-F5344CB8AC3E}">
        <p14:creationId xmlns:p14="http://schemas.microsoft.com/office/powerpoint/2010/main" val="24811844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5"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000000"/>
                </a:solidFill>
                <a:latin typeface="Arial" pitchFamily="34" charset="0"/>
                <a:ea typeface="+mj-ea"/>
                <a:cs typeface="Arial" pitchFamily="34" charset="0"/>
              </a:rPr>
              <a:t>Correlation and Causation</a:t>
            </a:r>
          </a:p>
        </p:txBody>
      </p:sp>
      <p:pic>
        <p:nvPicPr>
          <p:cNvPr id="716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43088"/>
            <a:ext cx="4810125" cy="317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685" name="TextBox 6"/>
          <p:cNvSpPr txBox="1">
            <a:spLocks noChangeArrowheads="1"/>
          </p:cNvSpPr>
          <p:nvPr/>
        </p:nvSpPr>
        <p:spPr bwMode="auto">
          <a:xfrm>
            <a:off x="1960563" y="5445125"/>
            <a:ext cx="51847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r>
              <a:rPr lang="en-US" sz="2000" b="1" dirty="0">
                <a:solidFill>
                  <a:srgbClr val="000000"/>
                </a:solidFill>
                <a:latin typeface="Arial" charset="0"/>
                <a:cs typeface="Arial" charset="0"/>
              </a:rPr>
              <a:t>Self Esteem</a:t>
            </a:r>
          </a:p>
        </p:txBody>
      </p:sp>
      <p:sp>
        <p:nvSpPr>
          <p:cNvPr id="71686" name="TextBox 7"/>
          <p:cNvSpPr txBox="1">
            <a:spLocks noChangeArrowheads="1"/>
          </p:cNvSpPr>
          <p:nvPr/>
        </p:nvSpPr>
        <p:spPr bwMode="auto">
          <a:xfrm rot="-5400000">
            <a:off x="-377031" y="3229769"/>
            <a:ext cx="352901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r>
              <a:rPr lang="en-US" sz="2000" b="1" dirty="0">
                <a:solidFill>
                  <a:srgbClr val="000000"/>
                </a:solidFill>
                <a:latin typeface="Arial" charset="0"/>
                <a:cs typeface="Arial" charset="0"/>
              </a:rPr>
              <a:t>Depression</a:t>
            </a:r>
          </a:p>
        </p:txBody>
      </p:sp>
      <p:sp>
        <p:nvSpPr>
          <p:cNvPr id="71687" name="TextBox 10"/>
          <p:cNvSpPr txBox="1">
            <a:spLocks noChangeArrowheads="1"/>
          </p:cNvSpPr>
          <p:nvPr/>
        </p:nvSpPr>
        <p:spPr bwMode="auto">
          <a:xfrm>
            <a:off x="2124075" y="5084763"/>
            <a:ext cx="5184775"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r>
              <a:rPr lang="en-US" sz="1600" dirty="0">
                <a:solidFill>
                  <a:srgbClr val="000000"/>
                </a:solidFill>
                <a:latin typeface="Arial" charset="0"/>
                <a:cs typeface="Arial" charset="0"/>
              </a:rPr>
              <a:t>0           5          10          15           20          25	30</a:t>
            </a:r>
          </a:p>
        </p:txBody>
      </p:sp>
      <p:sp>
        <p:nvSpPr>
          <p:cNvPr id="71688" name="TextBox 11"/>
          <p:cNvSpPr txBox="1">
            <a:spLocks noChangeArrowheads="1"/>
          </p:cNvSpPr>
          <p:nvPr/>
        </p:nvSpPr>
        <p:spPr bwMode="auto">
          <a:xfrm>
            <a:off x="1654175" y="1741488"/>
            <a:ext cx="504825" cy="341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r>
              <a:rPr lang="en-US" sz="1600" dirty="0">
                <a:solidFill>
                  <a:srgbClr val="000000"/>
                </a:solidFill>
                <a:latin typeface="Arial" charset="0"/>
                <a:cs typeface="Arial" charset="0"/>
              </a:rPr>
              <a:t>30</a:t>
            </a:r>
          </a:p>
          <a:p>
            <a:endParaRPr lang="en-US" sz="2000" dirty="0">
              <a:solidFill>
                <a:srgbClr val="000000"/>
              </a:solidFill>
              <a:latin typeface="Arial" charset="0"/>
              <a:cs typeface="Arial" charset="0"/>
            </a:endParaRPr>
          </a:p>
          <a:p>
            <a:r>
              <a:rPr lang="en-US" sz="1600" dirty="0">
                <a:solidFill>
                  <a:srgbClr val="000000"/>
                </a:solidFill>
                <a:latin typeface="Arial" charset="0"/>
                <a:cs typeface="Arial" charset="0"/>
              </a:rPr>
              <a:t>25</a:t>
            </a:r>
          </a:p>
          <a:p>
            <a:endParaRPr lang="en-US" sz="2000" dirty="0">
              <a:solidFill>
                <a:srgbClr val="000000"/>
              </a:solidFill>
              <a:latin typeface="Arial" charset="0"/>
              <a:cs typeface="Arial" charset="0"/>
            </a:endParaRPr>
          </a:p>
          <a:p>
            <a:r>
              <a:rPr lang="en-US" sz="1600" dirty="0">
                <a:solidFill>
                  <a:srgbClr val="000000"/>
                </a:solidFill>
                <a:latin typeface="Arial" charset="0"/>
                <a:cs typeface="Arial" charset="0"/>
              </a:rPr>
              <a:t>20</a:t>
            </a:r>
          </a:p>
          <a:p>
            <a:endParaRPr lang="en-US" sz="1600" dirty="0">
              <a:solidFill>
                <a:srgbClr val="000000"/>
              </a:solidFill>
              <a:latin typeface="Arial" charset="0"/>
              <a:cs typeface="Arial" charset="0"/>
            </a:endParaRPr>
          </a:p>
          <a:p>
            <a:r>
              <a:rPr lang="en-US" sz="1600" dirty="0">
                <a:solidFill>
                  <a:srgbClr val="000000"/>
                </a:solidFill>
                <a:latin typeface="Arial" charset="0"/>
                <a:cs typeface="Arial" charset="0"/>
              </a:rPr>
              <a:t>15</a:t>
            </a:r>
          </a:p>
          <a:p>
            <a:endParaRPr lang="en-US" sz="1600" dirty="0">
              <a:solidFill>
                <a:srgbClr val="000000"/>
              </a:solidFill>
              <a:latin typeface="Arial" charset="0"/>
              <a:cs typeface="Arial" charset="0"/>
            </a:endParaRPr>
          </a:p>
          <a:p>
            <a:r>
              <a:rPr lang="en-US" sz="1600" dirty="0">
                <a:solidFill>
                  <a:srgbClr val="000000"/>
                </a:solidFill>
                <a:latin typeface="Arial" charset="0"/>
                <a:cs typeface="Arial" charset="0"/>
              </a:rPr>
              <a:t>10</a:t>
            </a:r>
          </a:p>
          <a:p>
            <a:endParaRPr lang="en-US" sz="1600" dirty="0">
              <a:solidFill>
                <a:srgbClr val="000000"/>
              </a:solidFill>
              <a:latin typeface="Arial" charset="0"/>
              <a:cs typeface="Arial" charset="0"/>
            </a:endParaRPr>
          </a:p>
          <a:p>
            <a:r>
              <a:rPr lang="en-US" sz="1600" dirty="0">
                <a:solidFill>
                  <a:srgbClr val="000000"/>
                </a:solidFill>
                <a:latin typeface="Arial" charset="0"/>
                <a:cs typeface="Arial" charset="0"/>
              </a:rPr>
              <a:t>  5</a:t>
            </a:r>
          </a:p>
          <a:p>
            <a:endParaRPr lang="en-US" sz="1600" dirty="0">
              <a:solidFill>
                <a:srgbClr val="000000"/>
              </a:solidFill>
              <a:latin typeface="Arial" charset="0"/>
              <a:cs typeface="Arial" charset="0"/>
            </a:endParaRPr>
          </a:p>
          <a:p>
            <a:r>
              <a:rPr lang="en-US" sz="1600" dirty="0">
                <a:solidFill>
                  <a:srgbClr val="000000"/>
                </a:solidFill>
                <a:latin typeface="Arial" charset="0"/>
                <a:cs typeface="Arial" charset="0"/>
              </a:rPr>
              <a:t>  0</a:t>
            </a:r>
          </a:p>
        </p:txBody>
      </p:sp>
    </p:spTree>
    <p:extLst>
      <p:ext uri="{BB962C8B-B14F-4D97-AF65-F5344CB8AC3E}">
        <p14:creationId xmlns:p14="http://schemas.microsoft.com/office/powerpoint/2010/main" val="11098150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4335463" y="4051300"/>
            <a:ext cx="438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eaLnBrk="0" hangingPunct="0"/>
            <a:r>
              <a:rPr lang="en-US" sz="2000" b="1">
                <a:latin typeface="Arial" charset="0"/>
              </a:rPr>
              <a:t>or</a:t>
            </a:r>
            <a:endParaRPr lang="en-US" sz="2400" b="1">
              <a:latin typeface="Arial" charset="0"/>
            </a:endParaRPr>
          </a:p>
        </p:txBody>
      </p:sp>
      <p:pic>
        <p:nvPicPr>
          <p:cNvPr id="72707" name="Picture 4" descr="12673_MyersPsy8e_fig"/>
          <p:cNvPicPr>
            <a:picLocks noChangeAspect="1" noChangeArrowheads="1"/>
          </p:cNvPicPr>
          <p:nvPr/>
        </p:nvPicPr>
        <p:blipFill>
          <a:blip r:embed="rId3">
            <a:extLst>
              <a:ext uri="{28A0092B-C50C-407E-A947-70E740481C1C}">
                <a14:useLocalDpi xmlns:a14="http://schemas.microsoft.com/office/drawing/2010/main" val="0"/>
              </a:ext>
            </a:extLst>
          </a:blip>
          <a:srcRect l="1564" t="1517" r="1146" b="1453"/>
          <a:stretch>
            <a:fillRect/>
          </a:stretch>
        </p:blipFill>
        <p:spPr bwMode="auto">
          <a:xfrm>
            <a:off x="1219200" y="1752600"/>
            <a:ext cx="6691313"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Rectangle 12"/>
          <p:cNvSpPr/>
          <p:nvPr/>
        </p:nvSpPr>
        <p:spPr>
          <a:xfrm>
            <a:off x="1331913" y="2781300"/>
            <a:ext cx="6480175" cy="3384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000000"/>
                </a:solidFill>
                <a:latin typeface="Arial" pitchFamily="34" charset="0"/>
                <a:ea typeface="+mj-ea"/>
                <a:cs typeface="Arial" pitchFamily="34" charset="0"/>
              </a:rPr>
              <a:t>Correlation and Causation</a:t>
            </a:r>
          </a:p>
        </p:txBody>
      </p:sp>
    </p:spTree>
    <p:extLst>
      <p:ext uri="{BB962C8B-B14F-4D97-AF65-F5344CB8AC3E}">
        <p14:creationId xmlns:p14="http://schemas.microsoft.com/office/powerpoint/2010/main" val="39827918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4335463" y="4051300"/>
            <a:ext cx="438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eaLnBrk="0" hangingPunct="0"/>
            <a:r>
              <a:rPr lang="en-US" sz="2000" b="1">
                <a:latin typeface="Arial" charset="0"/>
              </a:rPr>
              <a:t>or</a:t>
            </a:r>
            <a:endParaRPr lang="en-US" sz="2400" b="1">
              <a:latin typeface="Arial" charset="0"/>
            </a:endParaRPr>
          </a:p>
        </p:txBody>
      </p:sp>
      <p:pic>
        <p:nvPicPr>
          <p:cNvPr id="73731" name="Picture 4" descr="12673_MyersPsy8e_fig"/>
          <p:cNvPicPr>
            <a:picLocks noChangeAspect="1" noChangeArrowheads="1"/>
          </p:cNvPicPr>
          <p:nvPr/>
        </p:nvPicPr>
        <p:blipFill>
          <a:blip r:embed="rId3">
            <a:extLst>
              <a:ext uri="{28A0092B-C50C-407E-A947-70E740481C1C}">
                <a14:useLocalDpi xmlns:a14="http://schemas.microsoft.com/office/drawing/2010/main" val="0"/>
              </a:ext>
            </a:extLst>
          </a:blip>
          <a:srcRect l="1564" t="1517" r="1146" b="1453"/>
          <a:stretch>
            <a:fillRect/>
          </a:stretch>
        </p:blipFill>
        <p:spPr bwMode="auto">
          <a:xfrm>
            <a:off x="1219200" y="1752600"/>
            <a:ext cx="6691313"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3732" name="Text Box 5"/>
          <p:cNvSpPr txBox="1">
            <a:spLocks noChangeArrowheads="1"/>
          </p:cNvSpPr>
          <p:nvPr/>
        </p:nvSpPr>
        <p:spPr bwMode="auto">
          <a:xfrm>
            <a:off x="1524000" y="1219200"/>
            <a:ext cx="6096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2400" dirty="0">
                <a:latin typeface="Arial" charset="0"/>
                <a:cs typeface="Arial" charset="0"/>
              </a:rPr>
              <a:t>Correlation </a:t>
            </a:r>
            <a:r>
              <a:rPr lang="en-US" sz="2400" dirty="0" smtClean="0">
                <a:latin typeface="Arial" charset="0"/>
                <a:cs typeface="Arial" charset="0"/>
              </a:rPr>
              <a:t>!= causation</a:t>
            </a:r>
            <a:endParaRPr lang="en-US" sz="2400" dirty="0">
              <a:latin typeface="Arial" charset="0"/>
              <a:cs typeface="Arial" charset="0"/>
            </a:endParaRPr>
          </a:p>
        </p:txBody>
      </p:sp>
      <p:sp>
        <p:nvSpPr>
          <p:cNvPr id="7" name="Rectangle 6"/>
          <p:cNvSpPr/>
          <p:nvPr/>
        </p:nvSpPr>
        <p:spPr>
          <a:xfrm>
            <a:off x="1258888" y="4365625"/>
            <a:ext cx="6481762" cy="1800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000000"/>
                </a:solidFill>
                <a:latin typeface="Arial" pitchFamily="34" charset="0"/>
                <a:ea typeface="+mj-ea"/>
                <a:cs typeface="Arial" pitchFamily="34" charset="0"/>
              </a:rPr>
              <a:t>Correlation and Causation</a:t>
            </a:r>
          </a:p>
        </p:txBody>
      </p:sp>
    </p:spTree>
    <p:extLst>
      <p:ext uri="{BB962C8B-B14F-4D97-AF65-F5344CB8AC3E}">
        <p14:creationId xmlns:p14="http://schemas.microsoft.com/office/powerpoint/2010/main" val="21028221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4335463" y="4051300"/>
            <a:ext cx="438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eaLnBrk="0" hangingPunct="0"/>
            <a:r>
              <a:rPr lang="en-US" sz="2000" b="1">
                <a:latin typeface="Arial" charset="0"/>
              </a:rPr>
              <a:t>or</a:t>
            </a:r>
            <a:endParaRPr lang="en-US" sz="2400" b="1">
              <a:latin typeface="Arial" charset="0"/>
            </a:endParaRPr>
          </a:p>
        </p:txBody>
      </p:sp>
      <p:pic>
        <p:nvPicPr>
          <p:cNvPr id="74755" name="Picture 4" descr="12673_MyersPsy8e_fig"/>
          <p:cNvPicPr>
            <a:picLocks noChangeAspect="1" noChangeArrowheads="1"/>
          </p:cNvPicPr>
          <p:nvPr/>
        </p:nvPicPr>
        <p:blipFill>
          <a:blip r:embed="rId3">
            <a:extLst>
              <a:ext uri="{28A0092B-C50C-407E-A947-70E740481C1C}">
                <a14:useLocalDpi xmlns:a14="http://schemas.microsoft.com/office/drawing/2010/main" val="0"/>
              </a:ext>
            </a:extLst>
          </a:blip>
          <a:srcRect l="1564" t="1517" r="1146" b="1453"/>
          <a:stretch>
            <a:fillRect/>
          </a:stretch>
        </p:blipFill>
        <p:spPr bwMode="auto">
          <a:xfrm>
            <a:off x="1219200" y="1752600"/>
            <a:ext cx="6691313"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000000"/>
                </a:solidFill>
                <a:latin typeface="Arial" pitchFamily="34" charset="0"/>
                <a:ea typeface="+mj-ea"/>
                <a:cs typeface="Arial" pitchFamily="34" charset="0"/>
              </a:rPr>
              <a:t>Correlation and Causation</a:t>
            </a:r>
          </a:p>
        </p:txBody>
      </p:sp>
    </p:spTree>
    <p:extLst>
      <p:ext uri="{BB962C8B-B14F-4D97-AF65-F5344CB8AC3E}">
        <p14:creationId xmlns:p14="http://schemas.microsoft.com/office/powerpoint/2010/main" val="6371288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solidFill>
                  <a:schemeClr val="bg1"/>
                </a:solidFill>
                <a:latin typeface="Arial" panose="020B0604020202020204" pitchFamily="34" charset="0"/>
                <a:ea typeface="+mj-ea"/>
                <a:cs typeface="Arial" panose="020B0604020202020204" pitchFamily="34" charset="0"/>
              </a:rPr>
              <a:t>Testing Hypotheses: </a:t>
            </a:r>
            <a:br>
              <a:rPr lang="en-US" dirty="0" smtClean="0">
                <a:solidFill>
                  <a:schemeClr val="bg1"/>
                </a:solidFill>
                <a:latin typeface="Arial" panose="020B0604020202020204" pitchFamily="34" charset="0"/>
                <a:ea typeface="+mj-ea"/>
                <a:cs typeface="Arial" panose="020B0604020202020204" pitchFamily="34" charset="0"/>
              </a:rPr>
            </a:br>
            <a:r>
              <a:rPr lang="en-US" dirty="0" smtClean="0">
                <a:solidFill>
                  <a:schemeClr val="bg1"/>
                </a:solidFill>
                <a:latin typeface="Arial" panose="020B0604020202020204" pitchFamily="34" charset="0"/>
                <a:ea typeface="+mj-ea"/>
                <a:cs typeface="Arial" panose="020B0604020202020204" pitchFamily="34" charset="0"/>
              </a:rPr>
              <a:t>Correlational Methods</a:t>
            </a:r>
            <a:endParaRPr lang="en-US" dirty="0">
              <a:solidFill>
                <a:schemeClr val="bg1"/>
              </a:solidFill>
              <a:latin typeface="Arial" panose="020B0604020202020204" pitchFamily="34" charset="0"/>
              <a:ea typeface="+mj-ea"/>
              <a:cs typeface="Arial" panose="020B0604020202020204" pitchFamily="34" charset="0"/>
            </a:endParaRPr>
          </a:p>
        </p:txBody>
      </p:sp>
      <p:sp>
        <p:nvSpPr>
          <p:cNvPr id="3" name="Content Placeholder 2"/>
          <p:cNvSpPr>
            <a:spLocks noGrp="1"/>
          </p:cNvSpPr>
          <p:nvPr>
            <p:ph idx="1"/>
          </p:nvPr>
        </p:nvSpPr>
        <p:spPr/>
        <p:txBody>
          <a:bodyPr>
            <a:normAutofit/>
          </a:bodyPr>
          <a:lstStyle/>
          <a:p>
            <a:pPr marL="0" indent="0">
              <a:buFontTx/>
              <a:buNone/>
              <a:defRPr/>
            </a:pPr>
            <a:r>
              <a:rPr lang="en-US" dirty="0" smtClean="0">
                <a:latin typeface="Arial" panose="020B0604020202020204" pitchFamily="34" charset="0"/>
                <a:cs typeface="Arial" panose="020B0604020202020204" pitchFamily="34" charset="0"/>
              </a:rPr>
              <a:t>Examples:</a:t>
            </a:r>
          </a:p>
          <a:p>
            <a:pPr>
              <a:defRPr/>
            </a:pPr>
            <a:r>
              <a:rPr lang="en-US" dirty="0" smtClean="0">
                <a:latin typeface="Arial" panose="020B0604020202020204" pitchFamily="34" charset="0"/>
                <a:ea typeface="+mn-ea"/>
                <a:cs typeface="Arial" panose="020B0604020202020204" pitchFamily="34" charset="0"/>
              </a:rPr>
              <a:t>Keeping a food diary doubles diet weight loss</a:t>
            </a:r>
            <a:endParaRPr lang="en-US" dirty="0">
              <a:latin typeface="Arial" panose="020B0604020202020204" pitchFamily="34" charset="0"/>
              <a:ea typeface="+mn-ea"/>
              <a:cs typeface="Arial" panose="020B0604020202020204" pitchFamily="34" charset="0"/>
            </a:endParaRPr>
          </a:p>
          <a:p>
            <a:pPr>
              <a:defRPr/>
            </a:pPr>
            <a:r>
              <a:rPr lang="en-US" dirty="0" smtClean="0">
                <a:latin typeface="Arial" panose="020B0604020202020204" pitchFamily="34" charset="0"/>
                <a:ea typeface="+mn-ea"/>
                <a:cs typeface="Arial" panose="020B0604020202020204" pitchFamily="34" charset="0"/>
              </a:rPr>
              <a:t>Teen </a:t>
            </a:r>
            <a:r>
              <a:rPr lang="en-US" dirty="0">
                <a:latin typeface="Arial" panose="020B0604020202020204" pitchFamily="34" charset="0"/>
                <a:ea typeface="+mn-ea"/>
                <a:cs typeface="Arial" panose="020B0604020202020204" pitchFamily="34" charset="0"/>
              </a:rPr>
              <a:t>use of pot can lead to dependency, mental illness </a:t>
            </a:r>
            <a:endParaRPr lang="en-US" dirty="0" smtClean="0">
              <a:latin typeface="Arial" panose="020B0604020202020204" pitchFamily="34" charset="0"/>
              <a:ea typeface="+mn-ea"/>
              <a:cs typeface="Arial" panose="020B0604020202020204" pitchFamily="34" charset="0"/>
            </a:endParaRPr>
          </a:p>
          <a:p>
            <a:pPr>
              <a:defRPr/>
            </a:pPr>
            <a:r>
              <a:rPr lang="en-US" dirty="0" smtClean="0">
                <a:latin typeface="Arial" panose="020B0604020202020204" pitchFamily="34" charset="0"/>
                <a:ea typeface="+mn-ea"/>
                <a:cs typeface="Arial" panose="020B0604020202020204" pitchFamily="34" charset="0"/>
              </a:rPr>
              <a:t>Church attendance boosts immunity</a:t>
            </a:r>
          </a:p>
          <a:p>
            <a:pPr>
              <a:defRPr/>
            </a:pPr>
            <a:r>
              <a:rPr lang="en-US" dirty="0" smtClean="0">
                <a:latin typeface="Arial" panose="020B0604020202020204" pitchFamily="34" charset="0"/>
                <a:ea typeface="+mn-ea"/>
                <a:cs typeface="Arial" panose="020B0604020202020204" pitchFamily="34" charset="0"/>
              </a:rPr>
              <a:t>Ice cream leads to murder </a:t>
            </a:r>
          </a:p>
        </p:txBody>
      </p:sp>
    </p:spTree>
    <p:extLst>
      <p:ext uri="{BB962C8B-B14F-4D97-AF65-F5344CB8AC3E}">
        <p14:creationId xmlns:p14="http://schemas.microsoft.com/office/powerpoint/2010/main" val="35843977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Testing Hypotheses: </a:t>
            </a:r>
            <a:br>
              <a:rPr lang="en-US" dirty="0" smtClean="0"/>
            </a:br>
            <a:r>
              <a:rPr lang="en-US" dirty="0" smtClean="0"/>
              <a:t>Descriptive Methods</a:t>
            </a:r>
            <a:endParaRPr lang="en-US" dirty="0"/>
          </a:p>
        </p:txBody>
      </p:sp>
      <p:sp>
        <p:nvSpPr>
          <p:cNvPr id="3" name="Content Placeholder 2"/>
          <p:cNvSpPr>
            <a:spLocks noGrp="1"/>
          </p:cNvSpPr>
          <p:nvPr>
            <p:ph idx="1"/>
          </p:nvPr>
        </p:nvSpPr>
        <p:spPr>
          <a:xfrm>
            <a:off x="252202" y="1600200"/>
            <a:ext cx="7154953" cy="4525963"/>
          </a:xfrm>
        </p:spPr>
        <p:txBody>
          <a:bodyPr>
            <a:normAutofit/>
          </a:bodyPr>
          <a:lstStyle/>
          <a:p>
            <a:r>
              <a:rPr lang="en-US" b="1" dirty="0" smtClean="0"/>
              <a:t>Case studies: </a:t>
            </a:r>
            <a:r>
              <a:rPr lang="en-US" dirty="0" smtClean="0"/>
              <a:t>Observing and gathering information to compile an in-depth study of an individual or small group</a:t>
            </a:r>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7141673" y="1515808"/>
            <a:ext cx="1617138" cy="1683294"/>
          </a:xfrm>
          <a:prstGeom prst="rect">
            <a:avLst/>
          </a:prstGeom>
        </p:spPr>
      </p:pic>
      <p:pic>
        <p:nvPicPr>
          <p:cNvPr id="5" name="Picture 4"/>
          <p:cNvPicPr>
            <a:picLocks noChangeAspect="1"/>
          </p:cNvPicPr>
          <p:nvPr/>
        </p:nvPicPr>
        <p:blipFill>
          <a:blip r:embed="rId4"/>
          <a:stretch>
            <a:fillRect/>
          </a:stretch>
        </p:blipFill>
        <p:spPr>
          <a:xfrm>
            <a:off x="7447108" y="3345965"/>
            <a:ext cx="1311703" cy="1818658"/>
          </a:xfrm>
          <a:prstGeom prst="rect">
            <a:avLst/>
          </a:prstGeom>
        </p:spPr>
      </p:pic>
      <p:pic>
        <p:nvPicPr>
          <p:cNvPr id="6" name="Picture 5"/>
          <p:cNvPicPr>
            <a:picLocks noChangeAspect="1"/>
          </p:cNvPicPr>
          <p:nvPr/>
        </p:nvPicPr>
        <p:blipFill>
          <a:blip r:embed="rId5"/>
          <a:stretch>
            <a:fillRect/>
          </a:stretch>
        </p:blipFill>
        <p:spPr>
          <a:xfrm>
            <a:off x="7407155" y="5054536"/>
            <a:ext cx="1736845" cy="1803464"/>
          </a:xfrm>
          <a:prstGeom prst="rect">
            <a:avLst/>
          </a:prstGeom>
        </p:spPr>
      </p:pic>
      <p:sp>
        <p:nvSpPr>
          <p:cNvPr id="7" name="Content Placeholder 2"/>
          <p:cNvSpPr txBox="1">
            <a:spLocks/>
          </p:cNvSpPr>
          <p:nvPr/>
        </p:nvSpPr>
        <p:spPr>
          <a:xfrm>
            <a:off x="239608" y="3462139"/>
            <a:ext cx="7167548" cy="1278074"/>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t>Naturalistic Observation: </a:t>
            </a:r>
            <a:r>
              <a:rPr lang="en-US" dirty="0" smtClean="0"/>
              <a:t>gathering data about behavior in their natural habitat, watching but not intervening</a:t>
            </a:r>
            <a:endParaRPr lang="en-US" b="1" dirty="0" smtClean="0"/>
          </a:p>
          <a:p>
            <a:endParaRPr lang="en-US" b="1" dirty="0" smtClean="0"/>
          </a:p>
          <a:p>
            <a:endParaRPr lang="en-US" b="1" dirty="0" smtClean="0"/>
          </a:p>
        </p:txBody>
      </p:sp>
      <p:sp>
        <p:nvSpPr>
          <p:cNvPr id="9" name="Content Placeholder 2"/>
          <p:cNvSpPr txBox="1">
            <a:spLocks/>
          </p:cNvSpPr>
          <p:nvPr/>
        </p:nvSpPr>
        <p:spPr>
          <a:xfrm>
            <a:off x="252202" y="4944128"/>
            <a:ext cx="7154954" cy="97546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b="1" dirty="0" smtClean="0"/>
              <a:t>Surveys: </a:t>
            </a:r>
            <a:r>
              <a:rPr lang="en-US" sz="3000" dirty="0" smtClean="0"/>
              <a:t>Gathering many people’s thoughts, attitudes and behaviors through self-report</a:t>
            </a:r>
            <a:endParaRPr lang="en-US" sz="3000" b="1" dirty="0" smtClean="0"/>
          </a:p>
          <a:p>
            <a:endParaRPr lang="en-US" sz="3000" dirty="0" smtClean="0"/>
          </a:p>
          <a:p>
            <a:endParaRPr lang="en-US" sz="3000" dirty="0" smtClean="0"/>
          </a:p>
        </p:txBody>
      </p:sp>
    </p:spTree>
    <p:extLst>
      <p:ext uri="{BB962C8B-B14F-4D97-AF65-F5344CB8AC3E}">
        <p14:creationId xmlns:p14="http://schemas.microsoft.com/office/powerpoint/2010/main" val="22547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4035" name="Text Box 1029"/>
          <p:cNvSpPr txBox="1">
            <a:spLocks noChangeArrowheads="1"/>
          </p:cNvSpPr>
          <p:nvPr/>
        </p:nvSpPr>
        <p:spPr bwMode="auto">
          <a:xfrm>
            <a:off x="5003800" y="1989138"/>
            <a:ext cx="3671888" cy="323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dirty="0">
                <a:solidFill>
                  <a:srgbClr val="000000"/>
                </a:solidFill>
                <a:latin typeface="Arial" charset="0"/>
              </a:rPr>
              <a:t>Through a 30-year case study, Irene </a:t>
            </a:r>
            <a:r>
              <a:rPr lang="en-US" sz="2400" dirty="0" err="1">
                <a:solidFill>
                  <a:srgbClr val="000000"/>
                </a:solidFill>
                <a:latin typeface="Arial" charset="0"/>
              </a:rPr>
              <a:t>Pepperberg</a:t>
            </a:r>
            <a:r>
              <a:rPr lang="en-US" sz="2400" dirty="0">
                <a:solidFill>
                  <a:srgbClr val="000000"/>
                </a:solidFill>
                <a:latin typeface="Arial" charset="0"/>
              </a:rPr>
              <a:t> concluded that African Grey parrot Alex could name and categorize objects, and comprehend numbers up to six.</a:t>
            </a:r>
          </a:p>
          <a:p>
            <a:pPr>
              <a:spcBef>
                <a:spcPct val="50000"/>
              </a:spcBef>
            </a:pPr>
            <a:endParaRPr lang="en-US" sz="2400" dirty="0">
              <a:solidFill>
                <a:srgbClr val="EAEAEA"/>
              </a:solidFill>
              <a:latin typeface="Arial" charset="0"/>
            </a:endParaRPr>
          </a:p>
        </p:txBody>
      </p:sp>
      <p:pic>
        <p:nvPicPr>
          <p:cNvPr id="44036" name="Picture 9" descr="12673_MyersPsy8e_10UN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916113"/>
            <a:ext cx="3960813" cy="264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6C24"/>
                </a:solidFill>
                <a:latin typeface="Arial" pitchFamily="34" charset="0"/>
                <a:ea typeface="+mj-ea"/>
                <a:cs typeface="Arial" pitchFamily="34" charset="0"/>
              </a:rPr>
              <a:t>The Case Study</a:t>
            </a:r>
          </a:p>
        </p:txBody>
      </p:sp>
      <p:sp>
        <p:nvSpPr>
          <p:cNvPr id="44038" name="Rectangle 6"/>
          <p:cNvSpPr>
            <a:spLocks noChangeArrowheads="1"/>
          </p:cNvSpPr>
          <p:nvPr/>
        </p:nvSpPr>
        <p:spPr bwMode="auto">
          <a:xfrm>
            <a:off x="2286000" y="5246688"/>
            <a:ext cx="45720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1200">
                <a:hlinkClick r:id="rId4"/>
              </a:rPr>
              <a:t>http://www.youtube.com/watch?v=7yGOgs_UlEc</a:t>
            </a:r>
            <a:endParaRPr lang="en-US" sz="1200"/>
          </a:p>
          <a:p>
            <a:pPr algn="ctr"/>
            <a:endParaRPr lang="en-US" sz="1200"/>
          </a:p>
        </p:txBody>
      </p:sp>
    </p:spTree>
    <p:extLst>
      <p:ext uri="{BB962C8B-B14F-4D97-AF65-F5344CB8AC3E}">
        <p14:creationId xmlns:p14="http://schemas.microsoft.com/office/powerpoint/2010/main" val="34213061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a:t>
            </a:r>
            <a:r>
              <a:rPr lang="en-US" dirty="0"/>
              <a:t>r</a:t>
            </a:r>
            <a:r>
              <a:rPr lang="en-US" dirty="0" smtClean="0"/>
              <a:t>esearch...Where to start?</a:t>
            </a:r>
            <a:endParaRPr lang="en-US" dirty="0"/>
          </a:p>
        </p:txBody>
      </p:sp>
      <p:sp>
        <p:nvSpPr>
          <p:cNvPr id="4" name="TextBox 3"/>
          <p:cNvSpPr txBox="1"/>
          <p:nvPr/>
        </p:nvSpPr>
        <p:spPr>
          <a:xfrm>
            <a:off x="260223" y="1509604"/>
            <a:ext cx="2527853" cy="523220"/>
          </a:xfrm>
          <a:prstGeom prst="rect">
            <a:avLst/>
          </a:prstGeom>
          <a:solidFill>
            <a:srgbClr val="E46C0A"/>
          </a:solidFill>
          <a:ln>
            <a:solidFill>
              <a:schemeClr val="tx1"/>
            </a:solidFill>
          </a:ln>
          <a:effectLst/>
        </p:spPr>
        <p:txBody>
          <a:bodyPr wrap="square" rtlCol="0">
            <a:spAutoFit/>
          </a:bodyPr>
          <a:lstStyle/>
          <a:p>
            <a:pPr algn="ctr"/>
            <a:r>
              <a:rPr lang="en-US" sz="2800" b="1" dirty="0" smtClean="0"/>
              <a:t>Observation</a:t>
            </a:r>
            <a:endParaRPr lang="en-US" sz="2800" b="1" dirty="0"/>
          </a:p>
        </p:txBody>
      </p:sp>
      <p:sp>
        <p:nvSpPr>
          <p:cNvPr id="5" name="TextBox 4"/>
          <p:cNvSpPr txBox="1"/>
          <p:nvPr/>
        </p:nvSpPr>
        <p:spPr>
          <a:xfrm>
            <a:off x="1623336" y="2350987"/>
            <a:ext cx="2527853" cy="523220"/>
          </a:xfrm>
          <a:prstGeom prst="rect">
            <a:avLst/>
          </a:prstGeom>
          <a:solidFill>
            <a:schemeClr val="accent1"/>
          </a:solidFill>
          <a:ln>
            <a:solidFill>
              <a:schemeClr val="tx1"/>
            </a:solidFill>
          </a:ln>
          <a:effectLst/>
        </p:spPr>
        <p:txBody>
          <a:bodyPr wrap="square" rtlCol="0">
            <a:spAutoFit/>
          </a:bodyPr>
          <a:lstStyle/>
          <a:p>
            <a:pPr algn="ctr"/>
            <a:r>
              <a:rPr lang="en-US" sz="2800" b="1" dirty="0" smtClean="0">
                <a:solidFill>
                  <a:srgbClr val="000000"/>
                </a:solidFill>
              </a:rPr>
              <a:t>Theory</a:t>
            </a:r>
            <a:endParaRPr lang="en-US" sz="2800" b="1" dirty="0">
              <a:solidFill>
                <a:srgbClr val="000000"/>
              </a:solidFill>
            </a:endParaRPr>
          </a:p>
        </p:txBody>
      </p:sp>
      <p:sp>
        <p:nvSpPr>
          <p:cNvPr id="6" name="TextBox 5"/>
          <p:cNvSpPr txBox="1"/>
          <p:nvPr/>
        </p:nvSpPr>
        <p:spPr>
          <a:xfrm>
            <a:off x="2887262" y="3183063"/>
            <a:ext cx="2527853" cy="523220"/>
          </a:xfrm>
          <a:prstGeom prst="rect">
            <a:avLst/>
          </a:prstGeom>
          <a:solidFill>
            <a:schemeClr val="accent6">
              <a:lumMod val="75000"/>
            </a:schemeClr>
          </a:solidFill>
          <a:ln>
            <a:solidFill>
              <a:schemeClr val="tx1"/>
            </a:solidFill>
          </a:ln>
          <a:effectLst/>
        </p:spPr>
        <p:txBody>
          <a:bodyPr wrap="square" rtlCol="0">
            <a:spAutoFit/>
          </a:bodyPr>
          <a:lstStyle/>
          <a:p>
            <a:pPr algn="ctr"/>
            <a:r>
              <a:rPr lang="en-US" sz="2800" b="1" dirty="0" smtClean="0">
                <a:solidFill>
                  <a:srgbClr val="000000"/>
                </a:solidFill>
              </a:rPr>
              <a:t>Hypothesis</a:t>
            </a:r>
            <a:endParaRPr lang="en-US" sz="2800" b="1" dirty="0">
              <a:solidFill>
                <a:srgbClr val="000000"/>
              </a:solidFill>
            </a:endParaRPr>
          </a:p>
        </p:txBody>
      </p:sp>
      <p:sp>
        <p:nvSpPr>
          <p:cNvPr id="7" name="TextBox 6"/>
          <p:cNvSpPr txBox="1"/>
          <p:nvPr/>
        </p:nvSpPr>
        <p:spPr>
          <a:xfrm>
            <a:off x="4282273" y="3981777"/>
            <a:ext cx="2527853" cy="523220"/>
          </a:xfrm>
          <a:prstGeom prst="rect">
            <a:avLst/>
          </a:prstGeom>
          <a:solidFill>
            <a:srgbClr val="E46C0A"/>
          </a:solidFill>
          <a:ln>
            <a:solidFill>
              <a:schemeClr val="tx1"/>
            </a:solidFill>
          </a:ln>
          <a:effectLst/>
        </p:spPr>
        <p:txBody>
          <a:bodyPr wrap="square" rtlCol="0">
            <a:spAutoFit/>
          </a:bodyPr>
          <a:lstStyle/>
          <a:p>
            <a:pPr algn="ctr"/>
            <a:r>
              <a:rPr lang="en-US" sz="2800" b="1" dirty="0" smtClean="0">
                <a:solidFill>
                  <a:srgbClr val="000000"/>
                </a:solidFill>
              </a:rPr>
              <a:t>Test</a:t>
            </a:r>
            <a:endParaRPr lang="en-US" sz="2800" b="1" dirty="0">
              <a:solidFill>
                <a:schemeClr val="bg1"/>
              </a:solidFill>
            </a:endParaRPr>
          </a:p>
        </p:txBody>
      </p:sp>
      <p:sp>
        <p:nvSpPr>
          <p:cNvPr id="8" name="TextBox 7"/>
          <p:cNvSpPr txBox="1"/>
          <p:nvPr/>
        </p:nvSpPr>
        <p:spPr>
          <a:xfrm>
            <a:off x="5546199" y="4811194"/>
            <a:ext cx="2527853" cy="523220"/>
          </a:xfrm>
          <a:prstGeom prst="rect">
            <a:avLst/>
          </a:prstGeom>
          <a:solidFill>
            <a:srgbClr val="E46C0A"/>
          </a:solidFill>
          <a:ln>
            <a:solidFill>
              <a:schemeClr val="tx1"/>
            </a:solidFill>
          </a:ln>
          <a:effectLst/>
        </p:spPr>
        <p:txBody>
          <a:bodyPr wrap="square" rtlCol="0">
            <a:spAutoFit/>
          </a:bodyPr>
          <a:lstStyle/>
          <a:p>
            <a:pPr algn="ctr"/>
            <a:r>
              <a:rPr lang="en-US" sz="2800" b="1" dirty="0" smtClean="0">
                <a:solidFill>
                  <a:srgbClr val="000000"/>
                </a:solidFill>
              </a:rPr>
              <a:t>Analyze Data</a:t>
            </a:r>
            <a:endParaRPr lang="en-US" sz="2800" b="1" dirty="0">
              <a:solidFill>
                <a:srgbClr val="000000"/>
              </a:solidFill>
            </a:endParaRPr>
          </a:p>
        </p:txBody>
      </p:sp>
      <p:sp>
        <p:nvSpPr>
          <p:cNvPr id="9" name="TextBox 8"/>
          <p:cNvSpPr txBox="1"/>
          <p:nvPr/>
        </p:nvSpPr>
        <p:spPr>
          <a:xfrm>
            <a:off x="6504628" y="5602943"/>
            <a:ext cx="2527853" cy="523220"/>
          </a:xfrm>
          <a:prstGeom prst="rect">
            <a:avLst/>
          </a:prstGeom>
          <a:solidFill>
            <a:srgbClr val="E46C0A"/>
          </a:solidFill>
          <a:ln>
            <a:solidFill>
              <a:schemeClr val="tx1"/>
            </a:solidFill>
          </a:ln>
          <a:effectLst/>
        </p:spPr>
        <p:txBody>
          <a:bodyPr wrap="square" rtlCol="0">
            <a:spAutoFit/>
          </a:bodyPr>
          <a:lstStyle/>
          <a:p>
            <a:pPr algn="ctr"/>
            <a:r>
              <a:rPr lang="en-US" sz="2800" b="1" dirty="0" smtClean="0">
                <a:solidFill>
                  <a:srgbClr val="000000"/>
                </a:solidFill>
              </a:rPr>
              <a:t>Refine</a:t>
            </a:r>
            <a:endParaRPr lang="en-US" sz="2800" b="1" dirty="0">
              <a:solidFill>
                <a:schemeClr val="bg1"/>
              </a:solidFill>
            </a:endParaRPr>
          </a:p>
        </p:txBody>
      </p:sp>
      <p:sp>
        <p:nvSpPr>
          <p:cNvPr id="12" name="Bent Arrow 11"/>
          <p:cNvSpPr/>
          <p:nvPr/>
        </p:nvSpPr>
        <p:spPr>
          <a:xfrm rot="16200000">
            <a:off x="1455034" y="1034990"/>
            <a:ext cx="3925968" cy="5921636"/>
          </a:xfrm>
          <a:prstGeom prst="bentArrow">
            <a:avLst>
              <a:gd name="adj1" fmla="val 4534"/>
              <a:gd name="adj2" fmla="val 14014"/>
              <a:gd name="adj3" fmla="val 15539"/>
              <a:gd name="adj4" fmla="val 43445"/>
            </a:avLst>
          </a:prstGeom>
          <a:solidFill>
            <a:srgbClr val="E46C0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Bent Arrow 9"/>
          <p:cNvSpPr/>
          <p:nvPr/>
        </p:nvSpPr>
        <p:spPr>
          <a:xfrm rot="5400000">
            <a:off x="3023836" y="1441218"/>
            <a:ext cx="664704" cy="1136224"/>
          </a:xfrm>
          <a:prstGeom prst="bentArrow">
            <a:avLst>
              <a:gd name="adj1" fmla="val 4534"/>
              <a:gd name="adj2" fmla="val 14014"/>
              <a:gd name="adj3" fmla="val 15539"/>
              <a:gd name="adj4" fmla="val 43445"/>
            </a:avLst>
          </a:prstGeom>
          <a:solidFill>
            <a:srgbClr val="E46C0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Bent Arrow 10"/>
          <p:cNvSpPr/>
          <p:nvPr/>
        </p:nvSpPr>
        <p:spPr>
          <a:xfrm rot="5400000">
            <a:off x="4386949" y="2292221"/>
            <a:ext cx="664704" cy="1136224"/>
          </a:xfrm>
          <a:prstGeom prst="bentArrow">
            <a:avLst>
              <a:gd name="adj1" fmla="val 4534"/>
              <a:gd name="adj2" fmla="val 14014"/>
              <a:gd name="adj3" fmla="val 15539"/>
              <a:gd name="adj4" fmla="val 43445"/>
            </a:avLst>
          </a:prstGeom>
          <a:solidFill>
            <a:srgbClr val="E46C0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Bent Arrow 12"/>
          <p:cNvSpPr/>
          <p:nvPr/>
        </p:nvSpPr>
        <p:spPr>
          <a:xfrm rot="5400000">
            <a:off x="5650875" y="3093173"/>
            <a:ext cx="664704" cy="1136224"/>
          </a:xfrm>
          <a:prstGeom prst="bentArrow">
            <a:avLst>
              <a:gd name="adj1" fmla="val 4534"/>
              <a:gd name="adj2" fmla="val 14014"/>
              <a:gd name="adj3" fmla="val 15539"/>
              <a:gd name="adj4" fmla="val 43445"/>
            </a:avLst>
          </a:prstGeom>
          <a:solidFill>
            <a:srgbClr val="E46C0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Bent Arrow 13"/>
          <p:cNvSpPr/>
          <p:nvPr/>
        </p:nvSpPr>
        <p:spPr>
          <a:xfrm rot="5400000">
            <a:off x="7052106" y="3916723"/>
            <a:ext cx="664704" cy="1136224"/>
          </a:xfrm>
          <a:prstGeom prst="bentArrow">
            <a:avLst>
              <a:gd name="adj1" fmla="val 4534"/>
              <a:gd name="adj2" fmla="val 14014"/>
              <a:gd name="adj3" fmla="val 15539"/>
              <a:gd name="adj4" fmla="val 43445"/>
            </a:avLst>
          </a:prstGeom>
          <a:solidFill>
            <a:srgbClr val="E46C0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Bent Arrow 14"/>
          <p:cNvSpPr/>
          <p:nvPr/>
        </p:nvSpPr>
        <p:spPr>
          <a:xfrm rot="5400000">
            <a:off x="8024951" y="4987340"/>
            <a:ext cx="664704" cy="566502"/>
          </a:xfrm>
          <a:prstGeom prst="bentArrow">
            <a:avLst>
              <a:gd name="adj1" fmla="val 4534"/>
              <a:gd name="adj2" fmla="val 14014"/>
              <a:gd name="adj3" fmla="val 15539"/>
              <a:gd name="adj4" fmla="val 43445"/>
            </a:avLst>
          </a:prstGeom>
          <a:solidFill>
            <a:srgbClr val="E46C0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8465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2" grpId="0" animBg="1"/>
      <p:bldP spid="10" grpId="0" animBg="1"/>
      <p:bldP spid="11" grpId="0" animBg="1"/>
      <p:bldP spid="13"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5059" name="Text Box 1029"/>
          <p:cNvSpPr txBox="1">
            <a:spLocks noChangeArrowheads="1"/>
          </p:cNvSpPr>
          <p:nvPr/>
        </p:nvSpPr>
        <p:spPr bwMode="auto">
          <a:xfrm>
            <a:off x="5003800" y="1649413"/>
            <a:ext cx="3529013" cy="3786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dirty="0">
                <a:solidFill>
                  <a:srgbClr val="000000"/>
                </a:solidFill>
                <a:latin typeface="Arial" charset="0"/>
              </a:rPr>
              <a:t>Through a series of case studies, often of his own children, Jean Piaget developed an influential theory of cognitive development, which assumes that cognitive functions unfold through a series of distinct stages. </a:t>
            </a: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1449388"/>
            <a:ext cx="3054350"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6C24"/>
                </a:solidFill>
                <a:latin typeface="Arial" pitchFamily="34" charset="0"/>
                <a:ea typeface="+mj-ea"/>
                <a:cs typeface="Arial" pitchFamily="34" charset="0"/>
              </a:rPr>
              <a:t>The Case Study</a:t>
            </a:r>
          </a:p>
        </p:txBody>
      </p:sp>
    </p:spTree>
    <p:extLst>
      <p:ext uri="{BB962C8B-B14F-4D97-AF65-F5344CB8AC3E}">
        <p14:creationId xmlns:p14="http://schemas.microsoft.com/office/powerpoint/2010/main" val="26857733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5059" name="Text Box 1029"/>
          <p:cNvSpPr txBox="1">
            <a:spLocks noChangeArrowheads="1"/>
          </p:cNvSpPr>
          <p:nvPr/>
        </p:nvSpPr>
        <p:spPr bwMode="auto">
          <a:xfrm>
            <a:off x="5003800" y="1649413"/>
            <a:ext cx="3529013"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dirty="0" smtClean="0">
                <a:solidFill>
                  <a:srgbClr val="000000"/>
                </a:solidFill>
                <a:latin typeface="Arial" charset="0"/>
              </a:rPr>
              <a:t>Useful for studying aberrant cases; individuals with rare neuropsychological disorders or who find themselves in unusual circumstances </a:t>
            </a:r>
            <a:endParaRPr lang="en-US" sz="2400" dirty="0">
              <a:solidFill>
                <a:srgbClr val="000000"/>
              </a:solidFill>
              <a:latin typeface="Arial" charset="0"/>
            </a:endParaRPr>
          </a:p>
        </p:txBody>
      </p:sp>
      <p:sp>
        <p:nvSpPr>
          <p:cNvPr id="5"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6C24"/>
                </a:solidFill>
                <a:latin typeface="Arial" pitchFamily="34" charset="0"/>
                <a:ea typeface="+mj-ea"/>
                <a:cs typeface="Arial" pitchFamily="34" charset="0"/>
              </a:rPr>
              <a:t>The Case Study</a:t>
            </a:r>
          </a:p>
        </p:txBody>
      </p:sp>
      <p:pic>
        <p:nvPicPr>
          <p:cNvPr id="2" name="Picture 1"/>
          <p:cNvPicPr>
            <a:picLocks noChangeAspect="1"/>
          </p:cNvPicPr>
          <p:nvPr/>
        </p:nvPicPr>
        <p:blipFill>
          <a:blip r:embed="rId3"/>
          <a:stretch>
            <a:fillRect/>
          </a:stretch>
        </p:blipFill>
        <p:spPr>
          <a:xfrm>
            <a:off x="597951" y="1298532"/>
            <a:ext cx="1624514" cy="2761072"/>
          </a:xfrm>
          <a:prstGeom prst="rect">
            <a:avLst/>
          </a:prstGeom>
        </p:spPr>
      </p:pic>
      <p:pic>
        <p:nvPicPr>
          <p:cNvPr id="3" name="Picture 2"/>
          <p:cNvPicPr>
            <a:picLocks noChangeAspect="1"/>
          </p:cNvPicPr>
          <p:nvPr/>
        </p:nvPicPr>
        <p:blipFill>
          <a:blip r:embed="rId4"/>
          <a:stretch>
            <a:fillRect/>
          </a:stretch>
        </p:blipFill>
        <p:spPr>
          <a:xfrm>
            <a:off x="2469370" y="1298532"/>
            <a:ext cx="1601883" cy="2761072"/>
          </a:xfrm>
          <a:prstGeom prst="rect">
            <a:avLst/>
          </a:prstGeom>
        </p:spPr>
      </p:pic>
      <p:pic>
        <p:nvPicPr>
          <p:cNvPr id="4" name="Picture 3"/>
          <p:cNvPicPr>
            <a:picLocks noChangeAspect="1"/>
          </p:cNvPicPr>
          <p:nvPr/>
        </p:nvPicPr>
        <p:blipFill>
          <a:blip r:embed="rId5"/>
          <a:stretch>
            <a:fillRect/>
          </a:stretch>
        </p:blipFill>
        <p:spPr>
          <a:xfrm>
            <a:off x="1465276" y="4327069"/>
            <a:ext cx="1568477" cy="2309827"/>
          </a:xfrm>
          <a:prstGeom prst="rect">
            <a:avLst/>
          </a:prstGeom>
        </p:spPr>
      </p:pic>
    </p:spTree>
    <p:extLst>
      <p:ext uri="{BB962C8B-B14F-4D97-AF65-F5344CB8AC3E}">
        <p14:creationId xmlns:p14="http://schemas.microsoft.com/office/powerpoint/2010/main" val="15949071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6083" name="Text Box 4"/>
          <p:cNvSpPr txBox="1">
            <a:spLocks noChangeArrowheads="1"/>
          </p:cNvSpPr>
          <p:nvPr/>
        </p:nvSpPr>
        <p:spPr bwMode="auto">
          <a:xfrm>
            <a:off x="381000" y="457200"/>
            <a:ext cx="8077200" cy="6801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buFont typeface="Wingdings" charset="0"/>
              <a:buNone/>
            </a:pPr>
            <a:endParaRPr lang="en-US" sz="2800" dirty="0" smtClean="0">
              <a:solidFill>
                <a:srgbClr val="FF0000"/>
              </a:solidFill>
              <a:latin typeface="Arial" charset="0"/>
            </a:endParaRPr>
          </a:p>
          <a:p>
            <a:pPr>
              <a:spcBef>
                <a:spcPct val="50000"/>
              </a:spcBef>
              <a:buFont typeface="Wingdings" charset="0"/>
              <a:buNone/>
            </a:pPr>
            <a:r>
              <a:rPr lang="en-US" sz="2800" dirty="0">
                <a:solidFill>
                  <a:srgbClr val="FF0000"/>
                </a:solidFill>
                <a:latin typeface="Arial" charset="0"/>
              </a:rPr>
              <a:t>	</a:t>
            </a:r>
            <a:r>
              <a:rPr lang="en-US" dirty="0">
                <a:solidFill>
                  <a:srgbClr val="FF6C24"/>
                </a:solidFill>
                <a:latin typeface="Arial" charset="0"/>
              </a:rPr>
              <a:t>Descriptive Methods</a:t>
            </a:r>
          </a:p>
          <a:p>
            <a:pPr>
              <a:spcBef>
                <a:spcPct val="50000"/>
              </a:spcBef>
              <a:buFont typeface="Wingdings" charset="0"/>
              <a:buNone/>
            </a:pPr>
            <a:r>
              <a:rPr lang="en-US" sz="2800" dirty="0">
                <a:latin typeface="Arial" charset="0"/>
              </a:rPr>
              <a:t>		</a:t>
            </a:r>
            <a:r>
              <a:rPr lang="en-US" dirty="0">
                <a:solidFill>
                  <a:srgbClr val="000000"/>
                </a:solidFill>
                <a:latin typeface="Arial" charset="0"/>
              </a:rPr>
              <a:t>The Survey – an investigation of 		many cases in less depth by 			asking people to report opinions 	</a:t>
            </a:r>
            <a:r>
              <a:rPr lang="en-US" dirty="0" smtClean="0">
                <a:solidFill>
                  <a:srgbClr val="000000"/>
                </a:solidFill>
                <a:latin typeface="Arial" charset="0"/>
              </a:rPr>
              <a:t>and  	behaviors  </a:t>
            </a:r>
            <a:endParaRPr lang="en-US" dirty="0">
              <a:solidFill>
                <a:srgbClr val="000000"/>
              </a:solidFill>
              <a:latin typeface="Arial" charset="0"/>
            </a:endParaRPr>
          </a:p>
          <a:p>
            <a:pPr>
              <a:spcBef>
                <a:spcPct val="50000"/>
              </a:spcBef>
              <a:buFont typeface="Wingdings" charset="0"/>
              <a:buNone/>
            </a:pPr>
            <a:r>
              <a:rPr lang="en-US" dirty="0">
                <a:solidFill>
                  <a:srgbClr val="000000"/>
                </a:solidFill>
                <a:latin typeface="Arial" charset="0"/>
              </a:rPr>
              <a:t>		</a:t>
            </a:r>
            <a:r>
              <a:rPr lang="en-US" sz="2800" dirty="0">
                <a:solidFill>
                  <a:srgbClr val="000000"/>
                </a:solidFill>
                <a:latin typeface="Arial" charset="0"/>
              </a:rPr>
              <a:t>	</a:t>
            </a:r>
            <a:r>
              <a:rPr lang="en-US" sz="2800" i="1" dirty="0">
                <a:solidFill>
                  <a:srgbClr val="000000"/>
                </a:solidFill>
                <a:latin typeface="Arial" charset="0"/>
              </a:rPr>
              <a:t>	</a:t>
            </a:r>
            <a:r>
              <a:rPr lang="en-US" sz="2800" dirty="0">
                <a:solidFill>
                  <a:srgbClr val="000000"/>
                </a:solidFill>
                <a:latin typeface="Arial" charset="0"/>
              </a:rPr>
              <a:t>			</a:t>
            </a:r>
            <a:endParaRPr lang="en-US" sz="2800" i="1" dirty="0">
              <a:solidFill>
                <a:srgbClr val="000000"/>
              </a:solidFill>
              <a:latin typeface="Arial" charset="0"/>
            </a:endParaRPr>
          </a:p>
          <a:p>
            <a:pPr>
              <a:spcBef>
                <a:spcPct val="50000"/>
              </a:spcBef>
              <a:buFont typeface="Wingdings" charset="0"/>
              <a:buNone/>
            </a:pPr>
            <a:r>
              <a:rPr lang="en-US" sz="2800" dirty="0">
                <a:solidFill>
                  <a:srgbClr val="FF0000"/>
                </a:solidFill>
                <a:latin typeface="Arial" charset="0"/>
              </a:rPr>
              <a:t>		</a:t>
            </a:r>
          </a:p>
          <a:p>
            <a:pPr>
              <a:spcBef>
                <a:spcPct val="50000"/>
              </a:spcBef>
              <a:buFont typeface="Wingdings" charset="0"/>
              <a:buNone/>
            </a:pPr>
            <a:r>
              <a:rPr lang="en-US" sz="2800" dirty="0">
                <a:solidFill>
                  <a:srgbClr val="FF0000"/>
                </a:solidFill>
                <a:latin typeface="Arial" charset="0"/>
              </a:rPr>
              <a:t>		</a:t>
            </a:r>
          </a:p>
          <a:p>
            <a:pPr>
              <a:spcBef>
                <a:spcPct val="50000"/>
              </a:spcBef>
              <a:buFont typeface="Wingdings" charset="0"/>
              <a:buNone/>
            </a:pPr>
            <a:r>
              <a:rPr lang="en-US" sz="2800" dirty="0">
                <a:latin typeface="Arial" charset="0"/>
              </a:rPr>
              <a:t>		</a:t>
            </a:r>
          </a:p>
          <a:p>
            <a:pPr>
              <a:spcBef>
                <a:spcPct val="50000"/>
              </a:spcBef>
              <a:buFont typeface="Wingdings" charset="0"/>
              <a:buNone/>
            </a:pPr>
            <a:r>
              <a:rPr lang="en-US" sz="2800" dirty="0">
                <a:latin typeface="Arial" charset="0"/>
              </a:rPr>
              <a:t>				</a:t>
            </a:r>
          </a:p>
        </p:txBody>
      </p:sp>
    </p:spTree>
    <p:extLst>
      <p:ext uri="{BB962C8B-B14F-4D97-AF65-F5344CB8AC3E}">
        <p14:creationId xmlns:p14="http://schemas.microsoft.com/office/powerpoint/2010/main" val="9949132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descr="surv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9675" y="1700213"/>
            <a:ext cx="4171950" cy="268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7"/>
          <p:cNvSpPr txBox="1">
            <a:spLocks noChangeArrowheads="1"/>
          </p:cNvSpPr>
          <p:nvPr/>
        </p:nvSpPr>
        <p:spPr bwMode="auto">
          <a:xfrm>
            <a:off x="468313" y="4738688"/>
            <a:ext cx="8207375" cy="1570037"/>
          </a:xfrm>
          <a:prstGeom prst="rect">
            <a:avLst/>
          </a:prstGeom>
          <a:noFill/>
          <a:ln w="9525">
            <a:noFill/>
            <a:miter lim="800000"/>
            <a:headEnd/>
            <a:tailEnd/>
          </a:ln>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20000"/>
              </a:spcBef>
              <a:buFont typeface="Wingdings" charset="0"/>
              <a:buNone/>
            </a:pPr>
            <a:r>
              <a:rPr lang="en-US" dirty="0">
                <a:solidFill>
                  <a:srgbClr val="000000"/>
                </a:solidFill>
                <a:latin typeface="Arial" charset="0"/>
                <a:cs typeface="Arial" charset="0"/>
              </a:rPr>
              <a:t>A technique for ascertaining the self-reported attitudes, opinions or behaviors of people usually done by questioning a representative sample of people—one that accurately portrays the population of interest.</a:t>
            </a:r>
          </a:p>
        </p:txBody>
      </p:sp>
      <p:sp>
        <p:nvSpPr>
          <p:cNvPr id="4"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chemeClr val="accent1"/>
                </a:solidFill>
                <a:latin typeface="Arial" pitchFamily="34" charset="0"/>
                <a:ea typeface="+mj-ea"/>
                <a:cs typeface="Arial" pitchFamily="34" charset="0"/>
              </a:rPr>
              <a:t>The Survey</a:t>
            </a:r>
          </a:p>
        </p:txBody>
      </p:sp>
    </p:spTree>
    <p:extLst>
      <p:ext uri="{BB962C8B-B14F-4D97-AF65-F5344CB8AC3E}">
        <p14:creationId xmlns:p14="http://schemas.microsoft.com/office/powerpoint/2010/main" val="22950781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8131" name="Text Box 4"/>
          <p:cNvSpPr txBox="1">
            <a:spLocks noChangeArrowheads="1"/>
          </p:cNvSpPr>
          <p:nvPr/>
        </p:nvSpPr>
        <p:spPr bwMode="auto">
          <a:xfrm>
            <a:off x="381000" y="457200"/>
            <a:ext cx="8077200" cy="6862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endParaRPr lang="en-US" dirty="0">
              <a:solidFill>
                <a:srgbClr val="EAEAEA"/>
              </a:solidFill>
              <a:latin typeface="Arial" charset="0"/>
            </a:endParaRPr>
          </a:p>
          <a:p>
            <a:pPr>
              <a:spcBef>
                <a:spcPct val="50000"/>
              </a:spcBef>
              <a:buFont typeface="Wingdings" charset="0"/>
              <a:buNone/>
            </a:pPr>
            <a:r>
              <a:rPr lang="en-US" sz="2800" dirty="0">
                <a:solidFill>
                  <a:srgbClr val="FF0000"/>
                </a:solidFill>
                <a:latin typeface="Arial" charset="0"/>
              </a:rPr>
              <a:t>	</a:t>
            </a:r>
            <a:r>
              <a:rPr lang="en-US" dirty="0">
                <a:solidFill>
                  <a:srgbClr val="FF6C24"/>
                </a:solidFill>
                <a:latin typeface="Arial" charset="0"/>
              </a:rPr>
              <a:t>Descriptive Methods</a:t>
            </a:r>
          </a:p>
          <a:p>
            <a:pPr>
              <a:spcBef>
                <a:spcPct val="50000"/>
              </a:spcBef>
              <a:buFont typeface="Wingdings" charset="0"/>
              <a:buNone/>
            </a:pPr>
            <a:r>
              <a:rPr lang="en-US" sz="2800" dirty="0">
                <a:latin typeface="Arial" charset="0"/>
              </a:rPr>
              <a:t>		</a:t>
            </a:r>
            <a:r>
              <a:rPr lang="en-US" dirty="0">
                <a:solidFill>
                  <a:srgbClr val="000000"/>
                </a:solidFill>
                <a:latin typeface="Arial" charset="0"/>
              </a:rPr>
              <a:t>Naturalistic Observation – 			recording behavior in its natural 		</a:t>
            </a:r>
            <a:r>
              <a:rPr lang="en-US" dirty="0" smtClean="0">
                <a:solidFill>
                  <a:srgbClr val="000000"/>
                </a:solidFill>
                <a:latin typeface="Arial" charset="0"/>
              </a:rPr>
              <a:t>environment, </a:t>
            </a:r>
            <a:r>
              <a:rPr lang="en-US" dirty="0">
                <a:solidFill>
                  <a:srgbClr val="000000"/>
                </a:solidFill>
                <a:latin typeface="Arial" charset="0"/>
              </a:rPr>
              <a:t>and describing it in 		detail</a:t>
            </a:r>
          </a:p>
          <a:p>
            <a:pPr>
              <a:spcBef>
                <a:spcPct val="50000"/>
              </a:spcBef>
              <a:buFont typeface="Wingdings" charset="0"/>
              <a:buNone/>
            </a:pPr>
            <a:r>
              <a:rPr lang="en-US" dirty="0">
                <a:solidFill>
                  <a:srgbClr val="000000"/>
                </a:solidFill>
                <a:latin typeface="Arial" charset="0"/>
              </a:rPr>
              <a:t>		</a:t>
            </a:r>
            <a:r>
              <a:rPr lang="en-US" sz="2800" dirty="0">
                <a:solidFill>
                  <a:srgbClr val="000000"/>
                </a:solidFill>
                <a:latin typeface="Arial" charset="0"/>
              </a:rPr>
              <a:t>	</a:t>
            </a:r>
            <a:r>
              <a:rPr lang="en-US" sz="2800" i="1" dirty="0">
                <a:solidFill>
                  <a:srgbClr val="000000"/>
                </a:solidFill>
                <a:latin typeface="Arial" charset="0"/>
              </a:rPr>
              <a:t>	</a:t>
            </a:r>
            <a:r>
              <a:rPr lang="en-US" sz="2800" dirty="0">
                <a:solidFill>
                  <a:srgbClr val="000000"/>
                </a:solidFill>
                <a:latin typeface="Arial" charset="0"/>
              </a:rPr>
              <a:t>			</a:t>
            </a:r>
            <a:endParaRPr lang="en-US" sz="2800" i="1" dirty="0">
              <a:solidFill>
                <a:srgbClr val="000000"/>
              </a:solidFill>
              <a:latin typeface="Arial" charset="0"/>
            </a:endParaRPr>
          </a:p>
          <a:p>
            <a:pPr>
              <a:spcBef>
                <a:spcPct val="50000"/>
              </a:spcBef>
              <a:buFont typeface="Wingdings" charset="0"/>
              <a:buNone/>
            </a:pPr>
            <a:r>
              <a:rPr lang="en-US" sz="2800" dirty="0">
                <a:solidFill>
                  <a:srgbClr val="000000"/>
                </a:solidFill>
                <a:latin typeface="Arial" charset="0"/>
              </a:rPr>
              <a:t>		</a:t>
            </a:r>
          </a:p>
          <a:p>
            <a:pPr>
              <a:spcBef>
                <a:spcPct val="50000"/>
              </a:spcBef>
              <a:buFont typeface="Wingdings" charset="0"/>
              <a:buNone/>
            </a:pPr>
            <a:r>
              <a:rPr lang="en-US" sz="2800" dirty="0">
                <a:solidFill>
                  <a:srgbClr val="FF0000"/>
                </a:solidFill>
                <a:latin typeface="Arial" charset="0"/>
              </a:rPr>
              <a:t>		</a:t>
            </a:r>
          </a:p>
          <a:p>
            <a:pPr>
              <a:spcBef>
                <a:spcPct val="50000"/>
              </a:spcBef>
              <a:buFont typeface="Wingdings" charset="0"/>
              <a:buNone/>
            </a:pPr>
            <a:r>
              <a:rPr lang="en-US" sz="2800" dirty="0">
                <a:latin typeface="Arial" charset="0"/>
              </a:rPr>
              <a:t>		</a:t>
            </a:r>
          </a:p>
          <a:p>
            <a:pPr>
              <a:spcBef>
                <a:spcPct val="50000"/>
              </a:spcBef>
              <a:buFont typeface="Wingdings" charset="0"/>
              <a:buNone/>
            </a:pPr>
            <a:r>
              <a:rPr lang="en-US" sz="2800" dirty="0">
                <a:latin typeface="Arial" charset="0"/>
              </a:rPr>
              <a:t>				</a:t>
            </a:r>
          </a:p>
        </p:txBody>
      </p:sp>
    </p:spTree>
    <p:extLst>
      <p:ext uri="{BB962C8B-B14F-4D97-AF65-F5344CB8AC3E}">
        <p14:creationId xmlns:p14="http://schemas.microsoft.com/office/powerpoint/2010/main" val="14424712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9155" name="Text Box 1029"/>
          <p:cNvSpPr txBox="1">
            <a:spLocks noChangeArrowheads="1"/>
          </p:cNvSpPr>
          <p:nvPr/>
        </p:nvSpPr>
        <p:spPr bwMode="auto">
          <a:xfrm>
            <a:off x="5003800" y="1343025"/>
            <a:ext cx="3816350" cy="4154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dirty="0">
                <a:solidFill>
                  <a:srgbClr val="000000"/>
                </a:solidFill>
                <a:latin typeface="Arial" charset="0"/>
              </a:rPr>
              <a:t>Primatologist </a:t>
            </a:r>
            <a:r>
              <a:rPr lang="en-US" sz="2400" dirty="0" smtClean="0">
                <a:solidFill>
                  <a:srgbClr val="000000"/>
                </a:solidFill>
                <a:latin typeface="Arial" charset="0"/>
              </a:rPr>
              <a:t> Jane </a:t>
            </a:r>
            <a:r>
              <a:rPr lang="en-US" sz="2400" dirty="0" err="1">
                <a:solidFill>
                  <a:srgbClr val="000000"/>
                </a:solidFill>
                <a:latin typeface="Arial" charset="0"/>
              </a:rPr>
              <a:t>Goodall</a:t>
            </a:r>
            <a:r>
              <a:rPr lang="en-US" sz="2400" dirty="0">
                <a:solidFill>
                  <a:srgbClr val="EAEAEA"/>
                </a:solidFill>
                <a:latin typeface="Arial" charset="0"/>
              </a:rPr>
              <a:t> </a:t>
            </a:r>
            <a:r>
              <a:rPr lang="en-US" sz="2400" dirty="0">
                <a:solidFill>
                  <a:srgbClr val="000000"/>
                </a:solidFill>
                <a:latin typeface="Arial" charset="0"/>
              </a:rPr>
              <a:t>used naturalistic observation to study chimpanzees. She concluded, “Observations, made in the natural habitat, helped to show that the societies and behavior of animals are far more complex than previously supposed.” </a:t>
            </a:r>
          </a:p>
        </p:txBody>
      </p:sp>
      <p:pic>
        <p:nvPicPr>
          <p:cNvPr id="491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768475"/>
            <a:ext cx="4386263" cy="328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7" name="TextBox 5"/>
          <p:cNvSpPr txBox="1">
            <a:spLocks noChangeArrowheads="1"/>
          </p:cNvSpPr>
          <p:nvPr/>
        </p:nvSpPr>
        <p:spPr bwMode="auto">
          <a:xfrm>
            <a:off x="395288" y="4797425"/>
            <a:ext cx="1368425"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r>
              <a:rPr lang="en-US" sz="800">
                <a:solidFill>
                  <a:srgbClr val="EAEAEA"/>
                </a:solidFill>
                <a:latin typeface="Arial" charset="0"/>
                <a:cs typeface="Arial" charset="0"/>
              </a:rPr>
              <a:t>Credit: Delphine Bruyere</a:t>
            </a:r>
          </a:p>
        </p:txBody>
      </p:sp>
      <p:sp>
        <p:nvSpPr>
          <p:cNvPr id="6"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6C24"/>
                </a:solidFill>
                <a:latin typeface="Arial" pitchFamily="34" charset="0"/>
                <a:ea typeface="+mj-ea"/>
                <a:cs typeface="Arial" pitchFamily="34" charset="0"/>
              </a:rPr>
              <a:t>Naturalistic Observation</a:t>
            </a:r>
          </a:p>
        </p:txBody>
      </p:sp>
    </p:spTree>
    <p:extLst>
      <p:ext uri="{BB962C8B-B14F-4D97-AF65-F5344CB8AC3E}">
        <p14:creationId xmlns:p14="http://schemas.microsoft.com/office/powerpoint/2010/main" val="2256592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50179" name="Text Box 1029"/>
          <p:cNvSpPr txBox="1">
            <a:spLocks noChangeArrowheads="1"/>
          </p:cNvSpPr>
          <p:nvPr/>
        </p:nvSpPr>
        <p:spPr bwMode="auto">
          <a:xfrm>
            <a:off x="5003800" y="1709738"/>
            <a:ext cx="3671888" cy="3786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dirty="0">
                <a:solidFill>
                  <a:srgbClr val="000000"/>
                </a:solidFill>
                <a:latin typeface="Arial" charset="0"/>
              </a:rPr>
              <a:t>Psychologists have used naturalistic observation to study, effects of social interaction on people’s behavior. One study found that people laugh 30 times more often in social situations than in solitary situations (</a:t>
            </a:r>
            <a:r>
              <a:rPr lang="en-US" sz="2400" dirty="0" err="1">
                <a:solidFill>
                  <a:srgbClr val="000000"/>
                </a:solidFill>
                <a:latin typeface="Arial" charset="0"/>
              </a:rPr>
              <a:t>Provine</a:t>
            </a:r>
            <a:r>
              <a:rPr lang="en-US" sz="2400" dirty="0">
                <a:solidFill>
                  <a:srgbClr val="000000"/>
                </a:solidFill>
                <a:latin typeface="Arial" charset="0"/>
              </a:rPr>
              <a:t>, 2001).</a:t>
            </a:r>
          </a:p>
        </p:txBody>
      </p:sp>
      <p:sp>
        <p:nvSpPr>
          <p:cNvPr id="5"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6C24"/>
                </a:solidFill>
                <a:latin typeface="Arial" pitchFamily="34" charset="0"/>
                <a:ea typeface="+mj-ea"/>
                <a:cs typeface="Arial" pitchFamily="34" charset="0"/>
              </a:rPr>
              <a:t>Naturalistic Observation</a:t>
            </a:r>
          </a:p>
        </p:txBody>
      </p:sp>
      <p:pic>
        <p:nvPicPr>
          <p:cNvPr id="50181" name="Picture 2" descr="people laughing 3 300x198 Jokes 1">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349500"/>
            <a:ext cx="3621088" cy="2389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766814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ounded Rectangle 1"/>
          <p:cNvSpPr>
            <a:spLocks noChangeArrowheads="1"/>
          </p:cNvSpPr>
          <p:nvPr/>
        </p:nvSpPr>
        <p:spPr bwMode="auto">
          <a:xfrm>
            <a:off x="623888" y="1982788"/>
            <a:ext cx="3657600" cy="4357687"/>
          </a:xfrm>
          <a:prstGeom prst="roundRect">
            <a:avLst>
              <a:gd name="adj" fmla="val 16667"/>
            </a:avLst>
          </a:prstGeom>
          <a:solidFill>
            <a:srgbClr val="F36F21"/>
          </a:solidFill>
          <a:ln w="9525">
            <a:solidFill>
              <a:srgbClr val="000000"/>
            </a:solidFill>
            <a:round/>
            <a:headEnd/>
            <a:tailEnd/>
          </a:ln>
          <a:extLst/>
        </p:spPr>
        <p:txBody>
          <a:bodyPr>
            <a:spAutoFit/>
          </a:bodyPr>
          <a:lstStyle/>
          <a:p>
            <a:pPr algn="ctr">
              <a:lnSpc>
                <a:spcPts val="2000"/>
              </a:lnSpc>
              <a:spcAft>
                <a:spcPts val="1200"/>
              </a:spcAft>
            </a:pPr>
            <a:r>
              <a:rPr lang="en-US" sz="2400" b="1" dirty="0">
                <a:solidFill>
                  <a:srgbClr val="F8F6E3"/>
                </a:solidFill>
                <a:latin typeface="Calibri" charset="0"/>
              </a:rPr>
              <a:t>Correlation</a:t>
            </a:r>
          </a:p>
          <a:p>
            <a:pPr>
              <a:lnSpc>
                <a:spcPts val="2000"/>
              </a:lnSpc>
              <a:spcAft>
                <a:spcPts val="1200"/>
              </a:spcAft>
            </a:pPr>
            <a:r>
              <a:rPr lang="en-US" sz="2400" b="1" dirty="0">
                <a:solidFill>
                  <a:srgbClr val="F8F6E3"/>
                </a:solidFill>
                <a:latin typeface="Calibri" charset="0"/>
              </a:rPr>
              <a:t>General Definition: a</a:t>
            </a:r>
            <a:r>
              <a:rPr lang="en-US" sz="2400" i="1" dirty="0">
                <a:solidFill>
                  <a:srgbClr val="F8F6E3"/>
                </a:solidFill>
                <a:latin typeface="Calibri" charset="0"/>
              </a:rPr>
              <a:t>n observation that two traits or attributes are related to each other</a:t>
            </a:r>
            <a:r>
              <a:rPr lang="en-US" sz="2400" dirty="0">
                <a:solidFill>
                  <a:srgbClr val="F8F6E3"/>
                </a:solidFill>
                <a:latin typeface="Calibri" charset="0"/>
              </a:rPr>
              <a:t> (thus, they are </a:t>
            </a:r>
            <a:r>
              <a:rPr lang="ja-JP" altLang="en-US" sz="2400" dirty="0">
                <a:solidFill>
                  <a:srgbClr val="F8F6E3"/>
                </a:solidFill>
                <a:latin typeface="Calibri" charset="0"/>
              </a:rPr>
              <a:t>“</a:t>
            </a:r>
            <a:r>
              <a:rPr lang="en-US" sz="2400" dirty="0">
                <a:solidFill>
                  <a:srgbClr val="F8F6E3"/>
                </a:solidFill>
                <a:latin typeface="Calibri" charset="0"/>
              </a:rPr>
              <a:t>co</a:t>
            </a:r>
            <a:r>
              <a:rPr lang="ja-JP" altLang="en-US" sz="2400" dirty="0">
                <a:solidFill>
                  <a:srgbClr val="F8F6E3"/>
                </a:solidFill>
                <a:latin typeface="Calibri" charset="0"/>
              </a:rPr>
              <a:t>”</a:t>
            </a:r>
            <a:r>
              <a:rPr lang="en-US" sz="2400" dirty="0">
                <a:solidFill>
                  <a:srgbClr val="F8F6E3"/>
                </a:solidFill>
                <a:latin typeface="Calibri" charset="0"/>
              </a:rPr>
              <a:t>-related) </a:t>
            </a:r>
          </a:p>
          <a:p>
            <a:pPr>
              <a:lnSpc>
                <a:spcPts val="2000"/>
              </a:lnSpc>
              <a:spcAft>
                <a:spcPts val="1200"/>
              </a:spcAft>
            </a:pPr>
            <a:r>
              <a:rPr lang="en-US" sz="2400" b="1" dirty="0">
                <a:solidFill>
                  <a:srgbClr val="F8F6E3"/>
                </a:solidFill>
                <a:latin typeface="Calibri" charset="0"/>
              </a:rPr>
              <a:t>Scientific definition: a</a:t>
            </a:r>
            <a:r>
              <a:rPr lang="en-US" sz="2400" b="1" i="1" dirty="0">
                <a:solidFill>
                  <a:srgbClr val="F8F6E3"/>
                </a:solidFill>
                <a:latin typeface="Calibri" charset="0"/>
              </a:rPr>
              <a:t> measure of how closely two factors vary together</a:t>
            </a:r>
            <a:r>
              <a:rPr lang="en-US" sz="2400" dirty="0">
                <a:solidFill>
                  <a:srgbClr val="F8F6E3"/>
                </a:solidFill>
                <a:latin typeface="Calibri" charset="0"/>
              </a:rPr>
              <a:t>, or how well you can predict a change in one from observing a change in the other</a:t>
            </a:r>
          </a:p>
        </p:txBody>
      </p:sp>
      <p:grpSp>
        <p:nvGrpSpPr>
          <p:cNvPr id="2" name="Group 24"/>
          <p:cNvGrpSpPr>
            <a:grpSpLocks/>
          </p:cNvGrpSpPr>
          <p:nvPr/>
        </p:nvGrpSpPr>
        <p:grpSpPr bwMode="auto">
          <a:xfrm>
            <a:off x="4098925" y="0"/>
            <a:ext cx="5045075" cy="2452688"/>
            <a:chOff x="1780103" y="161848"/>
            <a:chExt cx="3363398" cy="4366915"/>
          </a:xfrm>
        </p:grpSpPr>
        <p:sp>
          <p:nvSpPr>
            <p:cNvPr id="7" name="Oval 6"/>
            <p:cNvSpPr/>
            <p:nvPr/>
          </p:nvSpPr>
          <p:spPr>
            <a:xfrm>
              <a:off x="2361131" y="161848"/>
              <a:ext cx="2782370" cy="4084267"/>
            </a:xfrm>
            <a:prstGeom prst="ellipse">
              <a:avLst/>
            </a:prstGeom>
            <a:solidFill>
              <a:srgbClr val="3AA082"/>
            </a:solidFill>
            <a:ln>
              <a:solidFill>
                <a:srgbClr val="000000"/>
              </a:solidFill>
            </a:ln>
          </p:spPr>
          <p:txBody>
            <a:bodyPr>
              <a:spAutoFit/>
            </a:bodyPr>
            <a:lstStyle/>
            <a:p>
              <a:pPr algn="ctr" fontAlgn="auto">
                <a:lnSpc>
                  <a:spcPts val="2000"/>
                </a:lnSpc>
                <a:spcBef>
                  <a:spcPct val="20000"/>
                </a:spcBef>
                <a:spcAft>
                  <a:spcPts val="0"/>
                </a:spcAft>
                <a:defRPr/>
              </a:pPr>
              <a:r>
                <a:rPr lang="en-US" sz="2400" b="1" dirty="0">
                  <a:solidFill>
                    <a:schemeClr val="accent6">
                      <a:lumMod val="60000"/>
                      <a:lumOff val="40000"/>
                    </a:schemeClr>
                  </a:solidFill>
                  <a:latin typeface="+mn-lt"/>
                  <a:ea typeface="+mn-ea"/>
                  <a:cs typeface="+mn-cs"/>
                </a:rPr>
                <a:t>In a case study: </a:t>
              </a:r>
              <a:r>
                <a:rPr lang="en-US" sz="2400" b="1" dirty="0">
                  <a:solidFill>
                    <a:srgbClr val="A0366C"/>
                  </a:solidFill>
                  <a:latin typeface="+mn-lt"/>
                  <a:ea typeface="+mn-ea"/>
                  <a:cs typeface="+mn-cs"/>
                </a:rPr>
                <a:t> </a:t>
              </a:r>
              <a:r>
                <a:rPr lang="en-US" sz="2400" dirty="0">
                  <a:solidFill>
                    <a:srgbClr val="F8F6E3"/>
                  </a:solidFill>
                  <a:latin typeface="+mn-lt"/>
                  <a:ea typeface="+mn-ea"/>
                  <a:cs typeface="+mn-cs"/>
                </a:rPr>
                <a:t>The fewer hours the boy was allowed to sleep, the more episodes of aggression he displayed. </a:t>
              </a:r>
            </a:p>
          </p:txBody>
        </p:sp>
        <p:cxnSp>
          <p:nvCxnSpPr>
            <p:cNvPr id="14" name="Straight Connector 13"/>
            <p:cNvCxnSpPr/>
            <p:nvPr/>
          </p:nvCxnSpPr>
          <p:spPr>
            <a:xfrm flipV="1">
              <a:off x="1780103" y="3321854"/>
              <a:ext cx="759887" cy="1206909"/>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29" name="Title 1"/>
          <p:cNvSpPr>
            <a:spLocks noGrp="1"/>
          </p:cNvSpPr>
          <p:nvPr>
            <p:ph type="title"/>
          </p:nvPr>
        </p:nvSpPr>
        <p:spPr>
          <a:xfrm>
            <a:off x="257175" y="188913"/>
            <a:ext cx="4856163" cy="1554162"/>
          </a:xfrm>
        </p:spPr>
        <p:txBody>
          <a:bodyPr rtlCol="0">
            <a:normAutofit fontScale="90000"/>
          </a:bodyPr>
          <a:lstStyle/>
          <a:p>
            <a:pPr algn="l" eaLnBrk="1" fontAlgn="auto" hangingPunct="1">
              <a:lnSpc>
                <a:spcPts val="3600"/>
              </a:lnSpc>
              <a:spcAft>
                <a:spcPts val="0"/>
              </a:spcAft>
              <a:defRPr/>
            </a:pPr>
            <a:r>
              <a:rPr lang="en-US" b="1" dirty="0" smtClean="0">
                <a:ea typeface="+mj-ea"/>
              </a:rPr>
              <a:t>A possible result of many descriptive studies:</a:t>
            </a:r>
            <a:br>
              <a:rPr lang="en-US" b="1" dirty="0" smtClean="0">
                <a:ea typeface="+mj-ea"/>
              </a:rPr>
            </a:br>
            <a:r>
              <a:rPr lang="en-US" sz="3600" b="1" i="1" dirty="0" smtClean="0">
                <a:ea typeface="+mj-ea"/>
              </a:rPr>
              <a:t>discovering a </a:t>
            </a:r>
            <a:r>
              <a:rPr lang="en-US" sz="3600" b="1" i="1" dirty="0" smtClean="0">
                <a:solidFill>
                  <a:srgbClr val="444EA2"/>
                </a:solidFill>
                <a:ea typeface="+mj-ea"/>
              </a:rPr>
              <a:t>correlation</a:t>
            </a:r>
            <a:endParaRPr lang="en-US" sz="3600" b="1" i="1" dirty="0">
              <a:solidFill>
                <a:srgbClr val="002060"/>
              </a:solidFill>
              <a:ea typeface="+mj-ea"/>
            </a:endParaRPr>
          </a:p>
        </p:txBody>
      </p:sp>
      <p:grpSp>
        <p:nvGrpSpPr>
          <p:cNvPr id="3" name="Group 30"/>
          <p:cNvGrpSpPr>
            <a:grpSpLocks/>
          </p:cNvGrpSpPr>
          <p:nvPr/>
        </p:nvGrpSpPr>
        <p:grpSpPr bwMode="auto">
          <a:xfrm>
            <a:off x="4098925" y="1900238"/>
            <a:ext cx="5045075" cy="3376612"/>
            <a:chOff x="-2759334" y="1358940"/>
            <a:chExt cx="5045336" cy="3375779"/>
          </a:xfrm>
        </p:grpSpPr>
        <p:sp>
          <p:nvSpPr>
            <p:cNvPr id="33" name="Oval 32"/>
            <p:cNvSpPr/>
            <p:nvPr/>
          </p:nvSpPr>
          <p:spPr>
            <a:xfrm>
              <a:off x="-1749632" y="1358940"/>
              <a:ext cx="4035634" cy="3375779"/>
            </a:xfrm>
            <a:prstGeom prst="ellipse">
              <a:avLst/>
            </a:prstGeom>
            <a:solidFill>
              <a:srgbClr val="AA7A2B"/>
            </a:solidFill>
            <a:ln>
              <a:solidFill>
                <a:srgbClr val="000000"/>
              </a:solidFill>
            </a:ln>
          </p:spPr>
          <p:txBody>
            <a:bodyPr>
              <a:spAutoFit/>
            </a:bodyPr>
            <a:lstStyle/>
            <a:p>
              <a:pPr algn="ctr" fontAlgn="auto">
                <a:lnSpc>
                  <a:spcPts val="2000"/>
                </a:lnSpc>
                <a:spcBef>
                  <a:spcPct val="20000"/>
                </a:spcBef>
                <a:spcAft>
                  <a:spcPts val="0"/>
                </a:spcAft>
                <a:defRPr/>
              </a:pPr>
              <a:r>
                <a:rPr lang="en-US" sz="2400" b="1" dirty="0">
                  <a:solidFill>
                    <a:schemeClr val="accent6">
                      <a:lumMod val="60000"/>
                      <a:lumOff val="40000"/>
                    </a:schemeClr>
                  </a:solidFill>
                  <a:latin typeface="+mn-lt"/>
                  <a:ea typeface="+mn-ea"/>
                  <a:cs typeface="+mn-cs"/>
                </a:rPr>
                <a:t>In a naturalistic observation:  </a:t>
              </a:r>
              <a:r>
                <a:rPr lang="en-US" sz="2400" b="1" dirty="0">
                  <a:solidFill>
                    <a:srgbClr val="A0366C"/>
                  </a:solidFill>
                  <a:latin typeface="+mn-lt"/>
                  <a:ea typeface="+mn-ea"/>
                  <a:cs typeface="+mn-cs"/>
                </a:rPr>
                <a:t> </a:t>
              </a:r>
              <a:r>
                <a:rPr lang="en-US" sz="2400" dirty="0">
                  <a:solidFill>
                    <a:srgbClr val="F8F6E3"/>
                  </a:solidFill>
                  <a:latin typeface="+mn-lt"/>
                  <a:ea typeface="+mn-ea"/>
                  <a:cs typeface="+mn-cs"/>
                </a:rPr>
                <a:t> Children in a classroom who were dressed in heavier clothes were more likely to fall asleep than those wearing lighter clothes.</a:t>
              </a:r>
            </a:p>
          </p:txBody>
        </p:sp>
        <p:cxnSp>
          <p:nvCxnSpPr>
            <p:cNvPr id="34" name="Straight Connector 33"/>
            <p:cNvCxnSpPr/>
            <p:nvPr/>
          </p:nvCxnSpPr>
          <p:spPr>
            <a:xfrm flipV="1">
              <a:off x="-2759334" y="3117456"/>
              <a:ext cx="1311343" cy="190453"/>
            </a:xfrm>
            <a:prstGeom prst="line">
              <a:avLst/>
            </a:prstGeom>
            <a:ln w="57150">
              <a:solidFill>
                <a:srgbClr val="AA7A2B"/>
              </a:solidFill>
            </a:ln>
          </p:spPr>
          <p:style>
            <a:lnRef idx="1">
              <a:schemeClr val="accent1"/>
            </a:lnRef>
            <a:fillRef idx="0">
              <a:schemeClr val="accent1"/>
            </a:fillRef>
            <a:effectRef idx="0">
              <a:schemeClr val="accent1"/>
            </a:effectRef>
            <a:fontRef idx="minor">
              <a:schemeClr val="tx1"/>
            </a:fontRef>
          </p:style>
        </p:cxnSp>
      </p:grpSp>
      <p:grpSp>
        <p:nvGrpSpPr>
          <p:cNvPr id="4" name="Group 34"/>
          <p:cNvGrpSpPr>
            <a:grpSpLocks/>
          </p:cNvGrpSpPr>
          <p:nvPr/>
        </p:nvGrpSpPr>
        <p:grpSpPr bwMode="auto">
          <a:xfrm>
            <a:off x="4098925" y="4859338"/>
            <a:ext cx="4821238" cy="1931987"/>
            <a:chOff x="1779626" y="4824028"/>
            <a:chExt cx="4820913" cy="1933138"/>
          </a:xfrm>
        </p:grpSpPr>
        <p:sp>
          <p:nvSpPr>
            <p:cNvPr id="36" name="Oval 35"/>
            <p:cNvSpPr/>
            <p:nvPr/>
          </p:nvSpPr>
          <p:spPr>
            <a:xfrm>
              <a:off x="2562211" y="4824028"/>
              <a:ext cx="4038328" cy="1933138"/>
            </a:xfrm>
            <a:prstGeom prst="ellipse">
              <a:avLst/>
            </a:prstGeom>
            <a:solidFill>
              <a:srgbClr val="444EA2"/>
            </a:solidFill>
            <a:ln>
              <a:solidFill>
                <a:srgbClr val="000000"/>
              </a:solidFill>
            </a:ln>
          </p:spPr>
          <p:txBody>
            <a:bodyPr>
              <a:spAutoFit/>
            </a:bodyPr>
            <a:lstStyle/>
            <a:p>
              <a:pPr algn="ctr" fontAlgn="auto">
                <a:lnSpc>
                  <a:spcPts val="2000"/>
                </a:lnSpc>
                <a:spcBef>
                  <a:spcPct val="20000"/>
                </a:spcBef>
                <a:spcAft>
                  <a:spcPts val="0"/>
                </a:spcAft>
                <a:defRPr/>
              </a:pPr>
              <a:r>
                <a:rPr lang="en-US" sz="2400" b="1" dirty="0">
                  <a:solidFill>
                    <a:schemeClr val="accent6">
                      <a:lumMod val="60000"/>
                      <a:lumOff val="40000"/>
                    </a:schemeClr>
                  </a:solidFill>
                  <a:latin typeface="+mn-lt"/>
                  <a:ea typeface="+mn-ea"/>
                  <a:cs typeface="+mn-cs"/>
                </a:rPr>
                <a:t>In a survey:  </a:t>
              </a:r>
              <a:r>
                <a:rPr lang="en-US" sz="2400" dirty="0">
                  <a:solidFill>
                    <a:srgbClr val="F8F6E3"/>
                  </a:solidFill>
                  <a:latin typeface="+mn-lt"/>
                  <a:ea typeface="+mn-ea"/>
                  <a:cs typeface="+mn-cs"/>
                </a:rPr>
                <a:t>The greater the number of Facebook friends, the less time was spent studying.</a:t>
              </a:r>
            </a:p>
          </p:txBody>
        </p:sp>
        <p:cxnSp>
          <p:nvCxnSpPr>
            <p:cNvPr id="37" name="Straight Connector 36"/>
            <p:cNvCxnSpPr/>
            <p:nvPr/>
          </p:nvCxnSpPr>
          <p:spPr>
            <a:xfrm flipH="1" flipV="1">
              <a:off x="1779626" y="5602366"/>
              <a:ext cx="990533" cy="119133"/>
            </a:xfrm>
            <a:prstGeom prst="line">
              <a:avLst/>
            </a:prstGeom>
            <a:ln w="57150">
              <a:solidFill>
                <a:srgbClr val="3F77B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79045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pic>
        <p:nvPicPr>
          <p:cNvPr id="76803" name="Picture 5" descr="12673_MyersPsy8e_Table_1"/>
          <p:cNvPicPr>
            <a:picLocks noChangeAspect="1" noChangeArrowheads="1"/>
          </p:cNvPicPr>
          <p:nvPr/>
        </p:nvPicPr>
        <p:blipFill>
          <a:blip r:embed="rId3">
            <a:extLst>
              <a:ext uri="{28A0092B-C50C-407E-A947-70E740481C1C}">
                <a14:useLocalDpi xmlns:a14="http://schemas.microsoft.com/office/drawing/2010/main" val="0"/>
              </a:ext>
            </a:extLst>
          </a:blip>
          <a:srcRect t="8601"/>
          <a:stretch>
            <a:fillRect/>
          </a:stretch>
        </p:blipFill>
        <p:spPr bwMode="auto">
          <a:xfrm>
            <a:off x="523875" y="1878013"/>
            <a:ext cx="8097838" cy="3109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849466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63984"/>
            <a:ext cx="8229600" cy="6113016"/>
          </a:xfrm>
        </p:spPr>
        <p:txBody>
          <a:bodyPr>
            <a:normAutofit fontScale="25000" lnSpcReduction="20000"/>
          </a:bodyPr>
          <a:lstStyle/>
          <a:p>
            <a:pPr marL="0" indent="0">
              <a:buNone/>
            </a:pPr>
            <a:r>
              <a:rPr lang="en-US" b="1" dirty="0"/>
              <a:t> </a:t>
            </a:r>
            <a:r>
              <a:rPr lang="en-US" sz="2800" dirty="0"/>
              <a:t> </a:t>
            </a:r>
          </a:p>
          <a:p>
            <a:pPr marL="0" indent="0">
              <a:buNone/>
            </a:pPr>
            <a:r>
              <a:rPr lang="en-US" sz="4800" b="1" dirty="0"/>
              <a:t>Research Question Options (pick one)</a:t>
            </a:r>
            <a:endParaRPr lang="en-US" sz="4800" dirty="0"/>
          </a:p>
          <a:p>
            <a:pPr lvl="0">
              <a:lnSpc>
                <a:spcPct val="120000"/>
              </a:lnSpc>
              <a:spcBef>
                <a:spcPts val="0"/>
              </a:spcBef>
              <a:buFont typeface="Wingdings" panose="05000000000000000000" pitchFamily="2" charset="2"/>
              <a:buChar char="§"/>
            </a:pPr>
            <a:r>
              <a:rPr lang="en-GB" sz="6400" dirty="0"/>
              <a:t>Do we learn while we sleep?</a:t>
            </a:r>
            <a:endParaRPr lang="en-US" sz="6400" dirty="0"/>
          </a:p>
          <a:p>
            <a:pPr>
              <a:lnSpc>
                <a:spcPct val="120000"/>
              </a:lnSpc>
              <a:spcBef>
                <a:spcPts val="0"/>
              </a:spcBef>
              <a:buFont typeface="Wingdings" panose="05000000000000000000" pitchFamily="2" charset="2"/>
              <a:buChar char="§"/>
            </a:pPr>
            <a:r>
              <a:rPr lang="en-GB" sz="6400" dirty="0"/>
              <a:t>Does stress affect performance? (You can design an experiment based on either animals or humans)</a:t>
            </a:r>
            <a:br>
              <a:rPr lang="en-GB" sz="6400" dirty="0"/>
            </a:br>
            <a:r>
              <a:rPr lang="en-GB" sz="6400" dirty="0"/>
              <a:t>Do our emotions affect how easily different types of memories (e.g. happy or sad memories) are retrieved? </a:t>
            </a:r>
            <a:endParaRPr lang="en-US" sz="6400" dirty="0"/>
          </a:p>
          <a:p>
            <a:pPr>
              <a:lnSpc>
                <a:spcPct val="120000"/>
              </a:lnSpc>
              <a:spcBef>
                <a:spcPts val="0"/>
              </a:spcBef>
              <a:buFont typeface="Wingdings" panose="05000000000000000000" pitchFamily="2" charset="2"/>
              <a:buChar char="§"/>
            </a:pPr>
            <a:r>
              <a:rPr lang="en-GB" sz="6400" dirty="0"/>
              <a:t>Does stress increase the likelihood of illness? </a:t>
            </a:r>
            <a:endParaRPr lang="en-US" sz="6400" dirty="0"/>
          </a:p>
          <a:p>
            <a:pPr>
              <a:lnSpc>
                <a:spcPct val="120000"/>
              </a:lnSpc>
              <a:spcBef>
                <a:spcPts val="0"/>
              </a:spcBef>
              <a:buFont typeface="Wingdings" panose="05000000000000000000" pitchFamily="2" charset="2"/>
              <a:buChar char="§"/>
            </a:pPr>
            <a:r>
              <a:rPr lang="en-GB" sz="6400" dirty="0"/>
              <a:t>Basic emotions, such as anger, happiness, and sadness, are expressed and perceived in the same way across all cultures. </a:t>
            </a:r>
            <a:br>
              <a:rPr lang="en-GB" sz="6400" dirty="0"/>
            </a:br>
            <a:r>
              <a:rPr lang="en-GB" sz="6400" dirty="0"/>
              <a:t>The smell of fresh cookies makes people more willing to buy a house. </a:t>
            </a:r>
            <a:br>
              <a:rPr lang="en-GB" sz="6400" dirty="0"/>
            </a:br>
            <a:r>
              <a:rPr lang="en-GB" sz="6400" dirty="0"/>
              <a:t>Time goes by more slowly when we are bored. </a:t>
            </a:r>
            <a:endParaRPr lang="en-US" sz="6400" dirty="0"/>
          </a:p>
          <a:p>
            <a:pPr>
              <a:lnSpc>
                <a:spcPct val="120000"/>
              </a:lnSpc>
              <a:spcBef>
                <a:spcPts val="0"/>
              </a:spcBef>
              <a:buFont typeface="Wingdings" panose="05000000000000000000" pitchFamily="2" charset="2"/>
              <a:buChar char="§"/>
            </a:pPr>
            <a:r>
              <a:rPr lang="en-GB" sz="6400" dirty="0"/>
              <a:t>Brain training games (e.g. Luminosity) increases users’ intelligence. </a:t>
            </a:r>
            <a:endParaRPr lang="en-US" sz="6400" dirty="0"/>
          </a:p>
          <a:p>
            <a:pPr marL="0" indent="0">
              <a:buNone/>
            </a:pPr>
            <a:endParaRPr lang="en-US" sz="5600" b="1" dirty="0" smtClean="0"/>
          </a:p>
          <a:p>
            <a:pPr marL="0" indent="0">
              <a:buNone/>
            </a:pPr>
            <a:endParaRPr lang="en-US" sz="5600" b="1" dirty="0"/>
          </a:p>
          <a:p>
            <a:pPr marL="0" indent="0">
              <a:buNone/>
            </a:pPr>
            <a:r>
              <a:rPr lang="en-US" sz="5600" b="1" dirty="0" smtClean="0"/>
              <a:t>Consider</a:t>
            </a:r>
            <a:r>
              <a:rPr lang="en-US" sz="5600" b="1" dirty="0"/>
              <a:t>: </a:t>
            </a:r>
          </a:p>
          <a:p>
            <a:pPr lvl="0"/>
            <a:r>
              <a:rPr lang="en-US" sz="6400" dirty="0"/>
              <a:t>What is your independent variable (i.e., what are you manipulating), and what is your dependent variable (i.e., what are you measuring)</a:t>
            </a:r>
          </a:p>
          <a:p>
            <a:pPr lvl="0"/>
            <a:r>
              <a:rPr lang="en-US" sz="6400" dirty="0"/>
              <a:t>Operationalization of the variables</a:t>
            </a:r>
          </a:p>
          <a:p>
            <a:pPr lvl="0"/>
            <a:r>
              <a:rPr lang="en-US" sz="6400" dirty="0"/>
              <a:t>Controlling for extraneous variables</a:t>
            </a:r>
          </a:p>
          <a:p>
            <a:pPr lvl="0"/>
            <a:r>
              <a:rPr lang="en-US" sz="6400" dirty="0"/>
              <a:t>Participant criteria/selection </a:t>
            </a:r>
          </a:p>
          <a:p>
            <a:pPr lvl="0"/>
            <a:r>
              <a:rPr lang="en-US" sz="6400" dirty="0"/>
              <a:t>Materials you will need</a:t>
            </a:r>
          </a:p>
          <a:p>
            <a:pPr lvl="0"/>
            <a:r>
              <a:rPr lang="en-US" sz="6400" dirty="0"/>
              <a:t>Procedure that participants will go through</a:t>
            </a:r>
          </a:p>
          <a:p>
            <a:pPr lvl="0"/>
            <a:r>
              <a:rPr lang="en-US" sz="6400" dirty="0"/>
              <a:t>What is the predicted result, and why (or for bonus points: If you can make multiple different predictions, state why each of the different outcomes may arise and what each would mean)?</a:t>
            </a:r>
          </a:p>
          <a:p>
            <a:pPr lvl="0"/>
            <a:r>
              <a:rPr lang="en-US" sz="6400" dirty="0"/>
              <a:t>What would be your conclusion, if the predicted result(s) were true</a:t>
            </a:r>
          </a:p>
          <a:p>
            <a:pPr marL="0" indent="0">
              <a:buNone/>
            </a:pPr>
            <a:r>
              <a:rPr lang="en-US" sz="5600" dirty="0"/>
              <a:t> </a:t>
            </a:r>
          </a:p>
          <a:p>
            <a:pPr marL="0" indent="0">
              <a:buNone/>
            </a:pPr>
            <a:r>
              <a:rPr lang="en-US" sz="6400" b="1" dirty="0"/>
              <a:t> </a:t>
            </a:r>
            <a:endParaRPr lang="en-US" sz="6400" dirty="0"/>
          </a:p>
          <a:p>
            <a:endParaRPr lang="en-US" sz="2800" dirty="0"/>
          </a:p>
        </p:txBody>
      </p:sp>
    </p:spTree>
    <p:extLst>
      <p:ext uri="{BB962C8B-B14F-4D97-AF65-F5344CB8AC3E}">
        <p14:creationId xmlns:p14="http://schemas.microsoft.com/office/powerpoint/2010/main" val="29909087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Content Placeholder 2"/>
          <p:cNvSpPr>
            <a:spLocks noGrp="1"/>
          </p:cNvSpPr>
          <p:nvPr>
            <p:ph idx="1"/>
          </p:nvPr>
        </p:nvSpPr>
        <p:spPr/>
        <p:txBody>
          <a:bodyPr/>
          <a:lstStyle/>
          <a:p>
            <a:r>
              <a:rPr lang="en-US" dirty="0" smtClean="0"/>
              <a:t>Pattern of behavior or a perceived relationship between variables</a:t>
            </a:r>
          </a:p>
          <a:p>
            <a:endParaRPr lang="en-US" dirty="0"/>
          </a:p>
          <a:p>
            <a:endParaRPr lang="en-US" dirty="0" smtClean="0"/>
          </a:p>
          <a:p>
            <a:r>
              <a:rPr lang="en-US" i="1" dirty="0" smtClean="0"/>
              <a:t>EXAMPLE: I seem to do better on exams when I eat chocolate beforehand</a:t>
            </a:r>
            <a:endParaRPr lang="en-US" i="1" dirty="0"/>
          </a:p>
        </p:txBody>
      </p:sp>
    </p:spTree>
    <p:extLst>
      <p:ext uri="{BB962C8B-B14F-4D97-AF65-F5344CB8AC3E}">
        <p14:creationId xmlns:p14="http://schemas.microsoft.com/office/powerpoint/2010/main" val="313480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a:t>
            </a:r>
            <a:endParaRPr lang="en-US" dirty="0"/>
          </a:p>
        </p:txBody>
      </p:sp>
      <p:sp>
        <p:nvSpPr>
          <p:cNvPr id="3" name="Content Placeholder 2"/>
          <p:cNvSpPr>
            <a:spLocks noGrp="1"/>
          </p:cNvSpPr>
          <p:nvPr>
            <p:ph idx="1"/>
          </p:nvPr>
        </p:nvSpPr>
        <p:spPr/>
        <p:txBody>
          <a:bodyPr>
            <a:normAutofit/>
          </a:bodyPr>
          <a:lstStyle/>
          <a:p>
            <a:r>
              <a:rPr lang="en-US" dirty="0" smtClean="0"/>
              <a:t>Explanation derived from an organized set of observations</a:t>
            </a:r>
          </a:p>
          <a:p>
            <a:r>
              <a:rPr lang="en-US" dirty="0" smtClean="0"/>
              <a:t>Leads to testable hypotheses</a:t>
            </a:r>
          </a:p>
          <a:p>
            <a:endParaRPr lang="en-US" dirty="0"/>
          </a:p>
          <a:p>
            <a:endParaRPr lang="en-US" dirty="0" smtClean="0"/>
          </a:p>
          <a:p>
            <a:pPr marL="0" indent="0">
              <a:buNone/>
            </a:pPr>
            <a:endParaRPr lang="en-US" dirty="0"/>
          </a:p>
        </p:txBody>
      </p:sp>
    </p:spTree>
    <p:extLst>
      <p:ext uri="{BB962C8B-B14F-4D97-AF65-F5344CB8AC3E}">
        <p14:creationId xmlns:p14="http://schemas.microsoft.com/office/powerpoint/2010/main" val="424803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a:t>
            </a:r>
            <a:endParaRPr lang="en-US" dirty="0"/>
          </a:p>
        </p:txBody>
      </p:sp>
      <p:sp>
        <p:nvSpPr>
          <p:cNvPr id="3" name="Content Placeholder 2"/>
          <p:cNvSpPr>
            <a:spLocks noGrp="1"/>
          </p:cNvSpPr>
          <p:nvPr>
            <p:ph idx="1"/>
          </p:nvPr>
        </p:nvSpPr>
        <p:spPr>
          <a:xfrm>
            <a:off x="457200" y="1591733"/>
            <a:ext cx="8229600" cy="4806244"/>
          </a:xfrm>
        </p:spPr>
        <p:txBody>
          <a:bodyPr>
            <a:normAutofit/>
          </a:bodyPr>
          <a:lstStyle/>
          <a:p>
            <a:r>
              <a:rPr lang="en-US" dirty="0" smtClean="0"/>
              <a:t>Predicts an outcome based on theory</a:t>
            </a:r>
          </a:p>
          <a:p>
            <a:r>
              <a:rPr lang="en-US" dirty="0" smtClean="0"/>
              <a:t>Requires </a:t>
            </a:r>
            <a:r>
              <a:rPr lang="en-US" u="sng" dirty="0" smtClean="0"/>
              <a:t>operational definitions</a:t>
            </a:r>
          </a:p>
          <a:p>
            <a:pPr lvl="1">
              <a:spcBef>
                <a:spcPct val="50000"/>
              </a:spcBef>
            </a:pPr>
            <a:r>
              <a:rPr lang="en-US" dirty="0"/>
              <a:t>A definition that specifies how we are measuring the phenomenon we are studying </a:t>
            </a:r>
            <a:endParaRPr lang="en-US" dirty="0" smtClean="0"/>
          </a:p>
          <a:p>
            <a:pPr lvl="1">
              <a:spcBef>
                <a:spcPts val="0"/>
              </a:spcBef>
            </a:pPr>
            <a:r>
              <a:rPr lang="en-US" dirty="0" smtClean="0"/>
              <a:t>Must have precision and validity</a:t>
            </a:r>
          </a:p>
          <a:p>
            <a:pPr lvl="2">
              <a:spcBef>
                <a:spcPts val="0"/>
              </a:spcBef>
            </a:pPr>
            <a:r>
              <a:rPr lang="en-US" dirty="0"/>
              <a:t>W</a:t>
            </a:r>
            <a:r>
              <a:rPr lang="en-US" dirty="0" smtClean="0"/>
              <a:t>ould </a:t>
            </a:r>
            <a:r>
              <a:rPr lang="en-US" dirty="0"/>
              <a:t>another researcher given the same operationalization implement the study in the same way</a:t>
            </a:r>
            <a:r>
              <a:rPr lang="en-US" dirty="0" smtClean="0"/>
              <a:t>?</a:t>
            </a:r>
          </a:p>
          <a:p>
            <a:pPr lvl="2">
              <a:spcBef>
                <a:spcPts val="0"/>
              </a:spcBef>
            </a:pPr>
            <a:r>
              <a:rPr lang="en-US" dirty="0" smtClean="0"/>
              <a:t>Does it actually measure the concept you’re interested in?</a:t>
            </a:r>
            <a:br>
              <a:rPr lang="en-US" dirty="0" smtClean="0"/>
            </a:br>
            <a:endParaRPr lang="en-US" dirty="0" smtClean="0"/>
          </a:p>
          <a:p>
            <a:pPr>
              <a:spcBef>
                <a:spcPts val="0"/>
              </a:spcBef>
            </a:pPr>
            <a:r>
              <a:rPr lang="en-US" i="1" dirty="0" smtClean="0"/>
              <a:t>EXAMPLE: Eating chocolate leads to gains in cognitive performance</a:t>
            </a:r>
            <a:endParaRPr lang="en-US" i="1" dirty="0"/>
          </a:p>
          <a:p>
            <a:pPr marL="457200" lvl="1" indent="0">
              <a:spcBef>
                <a:spcPct val="50000"/>
              </a:spcBef>
              <a:buNone/>
            </a:pPr>
            <a:endParaRPr lang="en-US" dirty="0"/>
          </a:p>
          <a:p>
            <a:pPr marL="0" indent="0">
              <a:buNone/>
            </a:pPr>
            <a:endParaRPr lang="en-US" i="1" dirty="0"/>
          </a:p>
          <a:p>
            <a:pPr lvl="1"/>
            <a:endParaRPr lang="en-US" u="sng"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302256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ways to Test Hypotheses</a:t>
            </a:r>
            <a:endParaRPr lang="en-US" dirty="0"/>
          </a:p>
        </p:txBody>
      </p:sp>
      <p:sp>
        <p:nvSpPr>
          <p:cNvPr id="3" name="Content Placeholder 2"/>
          <p:cNvSpPr>
            <a:spLocks noGrp="1"/>
          </p:cNvSpPr>
          <p:nvPr>
            <p:ph idx="1"/>
          </p:nvPr>
        </p:nvSpPr>
        <p:spPr/>
        <p:txBody>
          <a:bodyPr/>
          <a:lstStyle/>
          <a:p>
            <a:r>
              <a:rPr lang="en-US" dirty="0" smtClean="0"/>
              <a:t>Experimental methods</a:t>
            </a:r>
          </a:p>
          <a:p>
            <a:r>
              <a:rPr lang="en-US" dirty="0" smtClean="0"/>
              <a:t>Correlational methods</a:t>
            </a:r>
          </a:p>
          <a:p>
            <a:r>
              <a:rPr lang="en-US" dirty="0"/>
              <a:t>Descriptive methods</a:t>
            </a:r>
          </a:p>
          <a:p>
            <a:pPr marL="0" indent="0">
              <a:buNone/>
            </a:pPr>
            <a:endParaRPr lang="en-US" dirty="0"/>
          </a:p>
          <a:p>
            <a:pPr marL="0" indent="0">
              <a:buNone/>
            </a:pPr>
            <a:endParaRPr lang="en-US" dirty="0"/>
          </a:p>
          <a:p>
            <a:pPr marL="0" indent="0">
              <a:buNone/>
            </a:pPr>
            <a:endParaRPr lang="en-US" dirty="0" smtClean="0"/>
          </a:p>
          <a:p>
            <a:endParaRPr lang="en-US" dirty="0"/>
          </a:p>
        </p:txBody>
      </p:sp>
    </p:spTree>
    <p:extLst>
      <p:ext uri="{BB962C8B-B14F-4D97-AF65-F5344CB8AC3E}">
        <p14:creationId xmlns:p14="http://schemas.microsoft.com/office/powerpoint/2010/main" val="32123689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51203" name="Text Box 4"/>
          <p:cNvSpPr txBox="1">
            <a:spLocks noChangeArrowheads="1"/>
          </p:cNvSpPr>
          <p:nvPr/>
        </p:nvSpPr>
        <p:spPr bwMode="auto">
          <a:xfrm>
            <a:off x="381000" y="457200"/>
            <a:ext cx="8077200" cy="6370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buFont typeface="Wingdings" charset="0"/>
              <a:buNone/>
            </a:pPr>
            <a:endParaRPr lang="en-US" dirty="0" smtClean="0">
              <a:solidFill>
                <a:srgbClr val="FF0000"/>
              </a:solidFill>
              <a:latin typeface="Arial" charset="0"/>
            </a:endParaRPr>
          </a:p>
          <a:p>
            <a:pPr>
              <a:spcBef>
                <a:spcPct val="50000"/>
              </a:spcBef>
              <a:buFont typeface="Wingdings" charset="0"/>
              <a:buNone/>
            </a:pPr>
            <a:r>
              <a:rPr lang="en-US" dirty="0">
                <a:solidFill>
                  <a:srgbClr val="FF0000"/>
                </a:solidFill>
                <a:latin typeface="Arial" charset="0"/>
              </a:rPr>
              <a:t>	</a:t>
            </a:r>
            <a:r>
              <a:rPr lang="en-US" dirty="0">
                <a:solidFill>
                  <a:srgbClr val="FF6C24"/>
                </a:solidFill>
                <a:latin typeface="Arial" charset="0"/>
              </a:rPr>
              <a:t>Experimental Methods</a:t>
            </a:r>
          </a:p>
          <a:p>
            <a:pPr>
              <a:spcBef>
                <a:spcPct val="50000"/>
              </a:spcBef>
              <a:buFont typeface="Wingdings" charset="0"/>
              <a:buNone/>
            </a:pPr>
            <a:r>
              <a:rPr lang="en-US" dirty="0" smtClean="0">
                <a:solidFill>
                  <a:srgbClr val="000000"/>
                </a:solidFill>
                <a:latin typeface="Arial" charset="0"/>
              </a:rPr>
              <a:t>Purpose </a:t>
            </a:r>
            <a:r>
              <a:rPr lang="en-US" dirty="0">
                <a:solidFill>
                  <a:srgbClr val="000000"/>
                </a:solidFill>
                <a:latin typeface="Arial" charset="0"/>
              </a:rPr>
              <a:t>is to explore cause and 	</a:t>
            </a:r>
            <a:r>
              <a:rPr lang="en-US" dirty="0" smtClean="0">
                <a:solidFill>
                  <a:srgbClr val="000000"/>
                </a:solidFill>
                <a:latin typeface="Arial" charset="0"/>
              </a:rPr>
              <a:t>effect </a:t>
            </a:r>
            <a:r>
              <a:rPr lang="en-US" dirty="0">
                <a:solidFill>
                  <a:srgbClr val="000000"/>
                </a:solidFill>
                <a:latin typeface="Arial" charset="0"/>
              </a:rPr>
              <a:t>by manipulating one or </a:t>
            </a:r>
            <a:r>
              <a:rPr lang="en-US" dirty="0" smtClean="0">
                <a:solidFill>
                  <a:srgbClr val="000000"/>
                </a:solidFill>
                <a:latin typeface="Arial" charset="0"/>
              </a:rPr>
              <a:t>more </a:t>
            </a:r>
            <a:r>
              <a:rPr lang="en-US" dirty="0">
                <a:solidFill>
                  <a:srgbClr val="000000"/>
                </a:solidFill>
                <a:latin typeface="Arial" charset="0"/>
              </a:rPr>
              <a:t>factors, while holding other </a:t>
            </a:r>
            <a:r>
              <a:rPr lang="en-US" dirty="0" smtClean="0">
                <a:solidFill>
                  <a:srgbClr val="000000"/>
                </a:solidFill>
                <a:latin typeface="Arial" charset="0"/>
              </a:rPr>
              <a:t>factors </a:t>
            </a:r>
            <a:r>
              <a:rPr lang="en-US" dirty="0">
                <a:solidFill>
                  <a:srgbClr val="000000"/>
                </a:solidFill>
                <a:latin typeface="Arial" charset="0"/>
              </a:rPr>
              <a:t>constant </a:t>
            </a:r>
            <a:r>
              <a:rPr lang="en-US" i="1" dirty="0">
                <a:solidFill>
                  <a:srgbClr val="000000"/>
                </a:solidFill>
                <a:latin typeface="Arial" charset="0"/>
              </a:rPr>
              <a:t>  </a:t>
            </a:r>
          </a:p>
          <a:p>
            <a:pPr>
              <a:spcBef>
                <a:spcPct val="50000"/>
              </a:spcBef>
              <a:buFont typeface="Wingdings" charset="0"/>
              <a:buNone/>
            </a:pPr>
            <a:r>
              <a:rPr lang="en-US" i="1" dirty="0">
                <a:solidFill>
                  <a:srgbClr val="000000"/>
                </a:solidFill>
                <a:latin typeface="Arial" charset="0"/>
              </a:rPr>
              <a:t>	</a:t>
            </a:r>
            <a:r>
              <a:rPr lang="en-US" sz="2800" i="1" dirty="0">
                <a:solidFill>
                  <a:srgbClr val="000000"/>
                </a:solidFill>
                <a:latin typeface="Arial" charset="0"/>
              </a:rPr>
              <a:t>			</a:t>
            </a:r>
            <a:r>
              <a:rPr lang="en-US" sz="2800" dirty="0">
                <a:solidFill>
                  <a:srgbClr val="000000"/>
                </a:solidFill>
                <a:latin typeface="Arial" charset="0"/>
              </a:rPr>
              <a:t>		</a:t>
            </a:r>
            <a:r>
              <a:rPr lang="en-US" sz="2800" dirty="0">
                <a:solidFill>
                  <a:srgbClr val="FF0000"/>
                </a:solidFill>
                <a:latin typeface="Arial" charset="0"/>
              </a:rPr>
              <a:t>	</a:t>
            </a:r>
            <a:endParaRPr lang="en-US" sz="2800" i="1" dirty="0">
              <a:latin typeface="Arial" charset="0"/>
            </a:endParaRPr>
          </a:p>
          <a:p>
            <a:pPr>
              <a:spcBef>
                <a:spcPct val="50000"/>
              </a:spcBef>
              <a:buFont typeface="Wingdings" charset="0"/>
              <a:buNone/>
            </a:pPr>
            <a:r>
              <a:rPr lang="en-US" sz="2800" dirty="0">
                <a:solidFill>
                  <a:srgbClr val="FF0000"/>
                </a:solidFill>
                <a:latin typeface="Arial" charset="0"/>
              </a:rPr>
              <a:t>		</a:t>
            </a:r>
          </a:p>
          <a:p>
            <a:pPr>
              <a:spcBef>
                <a:spcPct val="50000"/>
              </a:spcBef>
              <a:buFont typeface="Wingdings" charset="0"/>
              <a:buNone/>
            </a:pPr>
            <a:r>
              <a:rPr lang="en-US" sz="2800" dirty="0">
                <a:solidFill>
                  <a:srgbClr val="FF0000"/>
                </a:solidFill>
                <a:latin typeface="Arial" charset="0"/>
              </a:rPr>
              <a:t>		</a:t>
            </a:r>
          </a:p>
          <a:p>
            <a:pPr>
              <a:spcBef>
                <a:spcPct val="50000"/>
              </a:spcBef>
              <a:buFont typeface="Wingdings" charset="0"/>
              <a:buNone/>
            </a:pPr>
            <a:r>
              <a:rPr lang="en-US" sz="2800" dirty="0">
                <a:latin typeface="Arial" charset="0"/>
              </a:rPr>
              <a:t>		</a:t>
            </a:r>
          </a:p>
          <a:p>
            <a:pPr>
              <a:spcBef>
                <a:spcPct val="50000"/>
              </a:spcBef>
              <a:buFont typeface="Wingdings" charset="0"/>
              <a:buNone/>
            </a:pPr>
            <a:r>
              <a:rPr lang="en-US" sz="2800" dirty="0">
                <a:latin typeface="Arial" charset="0"/>
              </a:rPr>
              <a:t>				</a:t>
            </a:r>
          </a:p>
        </p:txBody>
      </p:sp>
    </p:spTree>
    <p:extLst>
      <p:ext uri="{BB962C8B-B14F-4D97-AF65-F5344CB8AC3E}">
        <p14:creationId xmlns:p14="http://schemas.microsoft.com/office/powerpoint/2010/main" val="1788152862"/>
      </p:ext>
    </p:extLst>
  </p:cSld>
  <p:clrMapOvr>
    <a:masterClrMapping/>
  </p:clrMapOvr>
  <p:transition spd="slow">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the variables</a:t>
            </a:r>
            <a:endParaRPr lang="en-US" dirty="0"/>
          </a:p>
        </p:txBody>
      </p:sp>
      <p:sp>
        <p:nvSpPr>
          <p:cNvPr id="3" name="Content Placeholder 2"/>
          <p:cNvSpPr>
            <a:spLocks noGrp="1"/>
          </p:cNvSpPr>
          <p:nvPr>
            <p:ph idx="1"/>
          </p:nvPr>
        </p:nvSpPr>
        <p:spPr/>
        <p:txBody>
          <a:bodyPr>
            <a:normAutofit/>
          </a:bodyPr>
          <a:lstStyle/>
          <a:p>
            <a:r>
              <a:rPr lang="en-US" dirty="0" smtClean="0"/>
              <a:t>Independent variable</a:t>
            </a:r>
          </a:p>
          <a:p>
            <a:pPr lvl="1"/>
            <a:r>
              <a:rPr lang="en-US" dirty="0" smtClean="0"/>
              <a:t>What is being studied</a:t>
            </a:r>
          </a:p>
          <a:p>
            <a:pPr marL="0" indent="0">
              <a:buNone/>
            </a:pPr>
            <a:endParaRPr lang="en-US" dirty="0" smtClean="0"/>
          </a:p>
          <a:p>
            <a:r>
              <a:rPr lang="en-US" dirty="0" smtClean="0"/>
              <a:t>Dependent variable</a:t>
            </a:r>
          </a:p>
          <a:p>
            <a:pPr lvl="1"/>
            <a:r>
              <a:rPr lang="en-US" dirty="0" smtClean="0"/>
              <a:t>The variable that is expected to change in response to the independent variable</a:t>
            </a:r>
          </a:p>
          <a:p>
            <a:pPr lvl="1"/>
            <a:r>
              <a:rPr lang="en-US" dirty="0" smtClean="0"/>
              <a:t>Also know as the “outcome variable”</a:t>
            </a:r>
          </a:p>
          <a:p>
            <a:pPr marL="0" indent="0">
              <a:buNone/>
            </a:pPr>
            <a:endParaRPr lang="en-US" dirty="0" smtClean="0"/>
          </a:p>
          <a:p>
            <a:r>
              <a:rPr lang="en-US" dirty="0" smtClean="0"/>
              <a:t>Extraneous </a:t>
            </a:r>
            <a:r>
              <a:rPr lang="en-US" dirty="0" smtClean="0"/>
              <a:t>| </a:t>
            </a:r>
            <a:r>
              <a:rPr lang="en-US" dirty="0" smtClean="0"/>
              <a:t>Confounding variable</a:t>
            </a:r>
          </a:p>
          <a:p>
            <a:pPr lvl="1"/>
            <a:r>
              <a:rPr lang="en-US" dirty="0"/>
              <a:t>Any variable that we cannot control which may also affect your </a:t>
            </a:r>
            <a:r>
              <a:rPr lang="en-US" dirty="0" smtClean="0"/>
              <a:t>results</a:t>
            </a:r>
            <a:endParaRPr lang="en-US" dirty="0"/>
          </a:p>
          <a:p>
            <a:pPr marL="274320" lvl="1" indent="0">
              <a:buNone/>
            </a:pPr>
            <a:endParaRPr lang="en-US" dirty="0" smtClean="0"/>
          </a:p>
        </p:txBody>
      </p:sp>
    </p:spTree>
    <p:extLst>
      <p:ext uri="{BB962C8B-B14F-4D97-AF65-F5344CB8AC3E}">
        <p14:creationId xmlns:p14="http://schemas.microsoft.com/office/powerpoint/2010/main" val="11635427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2">
      <a:dk1>
        <a:sysClr val="windowText" lastClr="000000"/>
      </a:dk1>
      <a:lt1>
        <a:sysClr val="window" lastClr="FFFFFF"/>
      </a:lt1>
      <a:dk2>
        <a:srgbClr val="010204"/>
      </a:dk2>
      <a:lt2>
        <a:srgbClr val="EEECE1"/>
      </a:lt2>
      <a:accent1>
        <a:srgbClr val="FF6C24"/>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463</TotalTime>
  <Words>2030</Words>
  <Application>Microsoft Office PowerPoint</Application>
  <PresentationFormat>On-screen Show (4:3)</PresentationFormat>
  <Paragraphs>292</Paragraphs>
  <Slides>39</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ＭＳ Ｐゴシック</vt:lpstr>
      <vt:lpstr>Arial</vt:lpstr>
      <vt:lpstr>Calibri</vt:lpstr>
      <vt:lpstr>Constantia</vt:lpstr>
      <vt:lpstr>Times New Roman</vt:lpstr>
      <vt:lpstr>Wingdings</vt:lpstr>
      <vt:lpstr>Wingdings 2</vt:lpstr>
      <vt:lpstr>Clarity</vt:lpstr>
      <vt:lpstr>Research methods in psychology </vt:lpstr>
      <vt:lpstr>The need for psychological science</vt:lpstr>
      <vt:lpstr>So, research...Where to start?</vt:lpstr>
      <vt:lpstr>Observation</vt:lpstr>
      <vt:lpstr>Theory</vt:lpstr>
      <vt:lpstr>Hypothesis</vt:lpstr>
      <vt:lpstr>3 ways to Test Hypotheses</vt:lpstr>
      <vt:lpstr>PowerPoint Presentation</vt:lpstr>
      <vt:lpstr>Naming the variables</vt:lpstr>
      <vt:lpstr>Confounding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 Hypotheses:  Correlational Methods</vt:lpstr>
      <vt:lpstr>Testing Hypotheses:  Descriptive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possible result of many descriptive studies: discovering a correlation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methods in cognitive psychology</dc:title>
  <dc:creator>Dorothy Buchli</dc:creator>
  <cp:lastModifiedBy>Yoshi</cp:lastModifiedBy>
  <cp:revision>47</cp:revision>
  <dcterms:created xsi:type="dcterms:W3CDTF">2016-08-27T15:21:39Z</dcterms:created>
  <dcterms:modified xsi:type="dcterms:W3CDTF">2016-09-11T19:13:03Z</dcterms:modified>
</cp:coreProperties>
</file>